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64" r:id="rId2"/>
    <p:sldId id="315" r:id="rId3"/>
    <p:sldId id="316" r:id="rId4"/>
    <p:sldId id="265" r:id="rId5"/>
    <p:sldId id="268" r:id="rId6"/>
    <p:sldId id="266" r:id="rId7"/>
    <p:sldId id="267" r:id="rId8"/>
    <p:sldId id="279" r:id="rId9"/>
    <p:sldId id="269" r:id="rId10"/>
    <p:sldId id="270" r:id="rId11"/>
    <p:sldId id="271" r:id="rId12"/>
    <p:sldId id="284" r:id="rId13"/>
    <p:sldId id="273" r:id="rId14"/>
    <p:sldId id="281" r:id="rId15"/>
    <p:sldId id="272" r:id="rId16"/>
    <p:sldId id="276" r:id="rId17"/>
    <p:sldId id="274" r:id="rId18"/>
    <p:sldId id="285" r:id="rId19"/>
    <p:sldId id="286" r:id="rId20"/>
    <p:sldId id="277" r:id="rId21"/>
    <p:sldId id="275" r:id="rId22"/>
    <p:sldId id="280" r:id="rId23"/>
    <p:sldId id="282" r:id="rId24"/>
    <p:sldId id="283" r:id="rId25"/>
    <p:sldId id="287" r:id="rId26"/>
    <p:sldId id="288" r:id="rId27"/>
    <p:sldId id="289" r:id="rId28"/>
    <p:sldId id="261" r:id="rId29"/>
    <p:sldId id="290" r:id="rId30"/>
    <p:sldId id="292" r:id="rId31"/>
    <p:sldId id="291" r:id="rId32"/>
    <p:sldId id="263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10" r:id="rId50"/>
    <p:sldId id="311" r:id="rId51"/>
    <p:sldId id="312" r:id="rId52"/>
    <p:sldId id="313" r:id="rId53"/>
    <p:sldId id="314" r:id="rId54"/>
    <p:sldId id="309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2929"/>
    <a:srgbClr val="B2B2B2"/>
    <a:srgbClr val="3399FF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882" autoAdjust="0"/>
    <p:restoredTop sz="93812" autoAdjust="0"/>
  </p:normalViewPr>
  <p:slideViewPr>
    <p:cSldViewPr>
      <p:cViewPr>
        <p:scale>
          <a:sx n="100" d="100"/>
          <a:sy n="100" d="100"/>
        </p:scale>
        <p:origin x="-2304" y="-660"/>
      </p:cViewPr>
      <p:guideLst>
        <p:guide orient="horz" pos="2160"/>
        <p:guide pos="46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2" d="100"/>
          <a:sy n="102" d="100"/>
        </p:scale>
        <p:origin x="-3558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DC5BC5-0AAE-4E29-ADAB-E5C1F45F902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B1800-391F-4784-A7C5-9823F4906EE9}" type="slidenum">
              <a:rPr lang="en-US"/>
              <a:pPr/>
              <a:t>1</a:t>
            </a:fld>
            <a:endParaRPr lang="en-US"/>
          </a:p>
        </p:txBody>
      </p:sp>
      <p:sp>
        <p:nvSpPr>
          <p:cNvPr id="31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B75EB-74D5-42E4-8567-755AB0AC63CB}" type="slidenum">
              <a:rPr lang="en-US"/>
              <a:pPr/>
              <a:t>12</a:t>
            </a:fld>
            <a:endParaRPr lang="en-US"/>
          </a:p>
        </p:txBody>
      </p:sp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940D7F-B401-4334-B626-5FE85929D312}" type="slidenum">
              <a:rPr lang="en-US"/>
              <a:pPr/>
              <a:t>13</a:t>
            </a:fld>
            <a:endParaRPr lang="en-US"/>
          </a:p>
        </p:txBody>
      </p:sp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03DA02-F51D-4647-9776-CF8864AA3C0E}" type="slidenum">
              <a:rPr lang="en-US"/>
              <a:pPr/>
              <a:t>14</a:t>
            </a:fld>
            <a:endParaRPr lang="en-US"/>
          </a:p>
        </p:txBody>
      </p:sp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253B2F-EAE2-4FF2-8F80-70D900B81349}" type="slidenum">
              <a:rPr lang="en-US"/>
              <a:pPr/>
              <a:t>15</a:t>
            </a:fld>
            <a:endParaRPr lang="en-US"/>
          </a:p>
        </p:txBody>
      </p:sp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BA8DA3-0186-420A-A669-6228114B0CCF}" type="slidenum">
              <a:rPr lang="en-US"/>
              <a:pPr/>
              <a:t>16</a:t>
            </a:fld>
            <a:endParaRPr lang="en-US"/>
          </a:p>
        </p:txBody>
      </p:sp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7F707-0C9F-4112-95F5-792DF6B327C4}" type="slidenum">
              <a:rPr lang="en-US"/>
              <a:pPr/>
              <a:t>17</a:t>
            </a:fld>
            <a:endParaRPr lang="en-US"/>
          </a:p>
        </p:txBody>
      </p:sp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336-E8F2-43E9-9881-6FFDD51CFFA4}" type="slidenum">
              <a:rPr lang="en-US"/>
              <a:pPr/>
              <a:t>18</a:t>
            </a:fld>
            <a:endParaRPr lang="en-US"/>
          </a:p>
        </p:txBody>
      </p:sp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394193-BA8F-4299-BD9D-8257CC132061}" type="slidenum">
              <a:rPr lang="en-US"/>
              <a:pPr/>
              <a:t>19</a:t>
            </a:fld>
            <a:endParaRPr lang="en-US"/>
          </a:p>
        </p:txBody>
      </p:sp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2E3905-805C-4A89-A77F-DE5D6AD999B7}" type="slidenum">
              <a:rPr lang="en-US"/>
              <a:pPr/>
              <a:t>20</a:t>
            </a:fld>
            <a:endParaRPr lang="en-US"/>
          </a:p>
        </p:txBody>
      </p:sp>
      <p:sp>
        <p:nvSpPr>
          <p:cNvPr id="64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50049-28DE-48C2-B88D-6A32DC5C913E}" type="slidenum">
              <a:rPr lang="en-US"/>
              <a:pPr/>
              <a:t>21</a:t>
            </a:fld>
            <a:endParaRPr lang="en-US"/>
          </a:p>
        </p:txBody>
      </p:sp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DC9EF3-E4BF-4097-9EF3-0D17FA01CF8F}" type="slidenum">
              <a:rPr lang="en-US"/>
              <a:pPr/>
              <a:t>4</a:t>
            </a:fld>
            <a:endParaRPr lang="en-US"/>
          </a:p>
        </p:txBody>
      </p:sp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739F9E-9886-4243-9153-B05A897EFE91}" type="slidenum">
              <a:rPr lang="en-US"/>
              <a:pPr/>
              <a:t>22</a:t>
            </a:fld>
            <a:endParaRPr lang="en-US"/>
          </a:p>
        </p:txBody>
      </p:sp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FBFCC-76DE-4601-AA61-C7E7C857D611}" type="slidenum">
              <a:rPr lang="en-US"/>
              <a:pPr/>
              <a:t>23</a:t>
            </a:fld>
            <a:endParaRPr lang="en-US"/>
          </a:p>
        </p:txBody>
      </p:sp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31A012-58F9-4C6D-949C-23D5293B8CC5}" type="slidenum">
              <a:rPr lang="en-US"/>
              <a:pPr/>
              <a:t>24</a:t>
            </a:fld>
            <a:endParaRPr lang="en-US"/>
          </a:p>
        </p:txBody>
      </p:sp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7C3237-BE43-4EA4-9648-EA0919A24A3D}" type="slidenum">
              <a:rPr lang="en-US"/>
              <a:pPr/>
              <a:t>25</a:t>
            </a:fld>
            <a:endParaRPr lang="en-US"/>
          </a:p>
        </p:txBody>
      </p:sp>
      <p:sp>
        <p:nvSpPr>
          <p:cNvPr id="72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D0153C-664F-40E8-80CD-34421F117E0C}" type="slidenum">
              <a:rPr lang="en-US"/>
              <a:pPr/>
              <a:t>26</a:t>
            </a:fld>
            <a:endParaRPr lang="en-US"/>
          </a:p>
        </p:txBody>
      </p:sp>
      <p:sp>
        <p:nvSpPr>
          <p:cNvPr id="73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C768B1-FA2E-433F-8570-47E2DA208612}" type="slidenum">
              <a:rPr lang="en-US"/>
              <a:pPr/>
              <a:t>27</a:t>
            </a:fld>
            <a:endParaRPr lang="en-US"/>
          </a:p>
        </p:txBody>
      </p:sp>
      <p:sp>
        <p:nvSpPr>
          <p:cNvPr id="74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707878-2E17-4B0A-81D0-2D794FB0A6CC}" type="slidenum">
              <a:rPr lang="en-US"/>
              <a:pPr/>
              <a:t>28</a:t>
            </a:fld>
            <a:endParaRPr lang="en-US"/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219D7D-1EC8-4690-A5F2-CC7479D76E17}" type="slidenum">
              <a:rPr lang="en-US"/>
              <a:pPr/>
              <a:t>29</a:t>
            </a:fld>
            <a:endParaRPr lang="en-US"/>
          </a:p>
        </p:txBody>
      </p:sp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D7367-6E18-4446-8FB3-5FAF47BF0D51}" type="slidenum">
              <a:rPr lang="en-US"/>
              <a:pPr/>
              <a:t>30</a:t>
            </a:fld>
            <a:endParaRPr lang="en-US"/>
          </a:p>
        </p:txBody>
      </p:sp>
      <p:sp>
        <p:nvSpPr>
          <p:cNvPr id="95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93BA1F-5E7B-45ED-8901-63AA26F1A076}" type="slidenum">
              <a:rPr lang="en-US"/>
              <a:pPr/>
              <a:t>31</a:t>
            </a:fld>
            <a:endParaRPr lang="en-US"/>
          </a:p>
        </p:txBody>
      </p:sp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2231D4-E8D5-4449-BE3A-0B9AF49C740E}" type="slidenum">
              <a:rPr lang="en-US"/>
              <a:pPr/>
              <a:t>5</a:t>
            </a:fld>
            <a:endParaRPr lang="en-US"/>
          </a:p>
        </p:txBody>
      </p:sp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3F1FB-FE50-432C-B2B7-C0D5FE7A5CBE}" type="slidenum">
              <a:rPr lang="en-US"/>
              <a:pPr/>
              <a:t>32</a:t>
            </a:fld>
            <a:endParaRPr lang="en-US"/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E97B8-C603-498B-91DC-D08B5BCFF41D}" type="slidenum">
              <a:rPr lang="en-US"/>
              <a:pPr/>
              <a:t>33</a:t>
            </a:fld>
            <a:endParaRPr lang="en-US"/>
          </a:p>
        </p:txBody>
      </p:sp>
      <p:sp>
        <p:nvSpPr>
          <p:cNvPr id="97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87FACB-FADD-43B1-BDCD-94C7549B8EE7}" type="slidenum">
              <a:rPr lang="en-US"/>
              <a:pPr/>
              <a:t>34</a:t>
            </a:fld>
            <a:endParaRPr lang="en-US"/>
          </a:p>
        </p:txBody>
      </p:sp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C3399-56DE-4D03-B508-158E0BDA21B7}" type="slidenum">
              <a:rPr lang="en-US"/>
              <a:pPr/>
              <a:t>35</a:t>
            </a:fld>
            <a:endParaRPr lang="en-US"/>
          </a:p>
        </p:txBody>
      </p:sp>
      <p:sp>
        <p:nvSpPr>
          <p:cNvPr id="99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695CE6-E948-498E-A407-420F8FAEE56C}" type="slidenum">
              <a:rPr lang="en-US"/>
              <a:pPr/>
              <a:t>36</a:t>
            </a:fld>
            <a:endParaRPr lang="en-US"/>
          </a:p>
        </p:txBody>
      </p:sp>
      <p:sp>
        <p:nvSpPr>
          <p:cNvPr id="100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C877C9-E9E7-4A21-A305-87DAFFD608A0}" type="slidenum">
              <a:rPr lang="en-US"/>
              <a:pPr/>
              <a:t>37</a:t>
            </a:fld>
            <a:endParaRPr lang="en-US"/>
          </a:p>
        </p:txBody>
      </p:sp>
      <p:sp>
        <p:nvSpPr>
          <p:cNvPr id="101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EDA85B-3CB4-4002-9209-13DE86D2FB07}" type="slidenum">
              <a:rPr lang="en-US"/>
              <a:pPr/>
              <a:t>38</a:t>
            </a:fld>
            <a:endParaRPr lang="en-US"/>
          </a:p>
        </p:txBody>
      </p:sp>
      <p:sp>
        <p:nvSpPr>
          <p:cNvPr id="102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F42590-D385-40EA-B39E-A0A9F47190C8}" type="slidenum">
              <a:rPr lang="en-US"/>
              <a:pPr/>
              <a:t>39</a:t>
            </a:fld>
            <a:endParaRPr lang="en-US"/>
          </a:p>
        </p:txBody>
      </p:sp>
      <p:sp>
        <p:nvSpPr>
          <p:cNvPr id="103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CEDE6B-00DA-46BB-9409-9BDD0023E577}" type="slidenum">
              <a:rPr lang="en-US"/>
              <a:pPr/>
              <a:t>40</a:t>
            </a:fld>
            <a:endParaRPr lang="en-US"/>
          </a:p>
        </p:txBody>
      </p:sp>
      <p:sp>
        <p:nvSpPr>
          <p:cNvPr id="1044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EF49A-E60D-4774-A68C-F69E5E5648C7}" type="slidenum">
              <a:rPr lang="en-US"/>
              <a:pPr/>
              <a:t>41</a:t>
            </a:fld>
            <a:endParaRPr lang="en-US"/>
          </a:p>
        </p:txBody>
      </p:sp>
      <p:sp>
        <p:nvSpPr>
          <p:cNvPr id="105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782CF8-8867-4C49-8C18-EE16CC067370}" type="slidenum">
              <a:rPr lang="en-US"/>
              <a:pPr/>
              <a:t>6</a:t>
            </a:fld>
            <a:endParaRPr lang="en-US"/>
          </a:p>
        </p:txBody>
      </p:sp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E3C8A9-BF79-45DD-8DFC-C36E6A25CB6A}" type="slidenum">
              <a:rPr lang="en-US"/>
              <a:pPr/>
              <a:t>42</a:t>
            </a:fld>
            <a:endParaRPr lang="en-US"/>
          </a:p>
        </p:txBody>
      </p:sp>
      <p:sp>
        <p:nvSpPr>
          <p:cNvPr id="106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D25E32-9319-454B-BCFD-6798AF42FE13}" type="slidenum">
              <a:rPr lang="en-US"/>
              <a:pPr/>
              <a:t>43</a:t>
            </a:fld>
            <a:endParaRPr lang="en-US"/>
          </a:p>
        </p:txBody>
      </p:sp>
      <p:sp>
        <p:nvSpPr>
          <p:cNvPr id="107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03C1D-3C53-4DFB-A6B0-9A0E2FC7D61E}" type="slidenum">
              <a:rPr lang="en-US"/>
              <a:pPr/>
              <a:t>44</a:t>
            </a:fld>
            <a:endParaRPr lang="en-US"/>
          </a:p>
        </p:txBody>
      </p:sp>
      <p:sp>
        <p:nvSpPr>
          <p:cNvPr id="1085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064E37-221C-436E-BE35-BA3847B2E567}" type="slidenum">
              <a:rPr lang="en-US"/>
              <a:pPr/>
              <a:t>45</a:t>
            </a:fld>
            <a:endParaRPr lang="en-US"/>
          </a:p>
        </p:txBody>
      </p:sp>
      <p:sp>
        <p:nvSpPr>
          <p:cNvPr id="109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189B17-1520-40C2-8F60-1D88CC550187}" type="slidenum">
              <a:rPr lang="en-US"/>
              <a:pPr/>
              <a:t>46</a:t>
            </a:fld>
            <a:endParaRPr lang="en-US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B0CC47-C7E2-4CCA-B572-17CAD85BA9DE}" type="slidenum">
              <a:rPr lang="en-US"/>
              <a:pPr/>
              <a:t>47</a:t>
            </a:fld>
            <a:endParaRPr lang="en-US"/>
          </a:p>
        </p:txBody>
      </p:sp>
      <p:sp>
        <p:nvSpPr>
          <p:cNvPr id="1116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A1259F-C298-466C-AABD-2827E1D774EA}" type="slidenum">
              <a:rPr lang="en-US"/>
              <a:pPr/>
              <a:t>48</a:t>
            </a:fld>
            <a:endParaRPr lang="en-US"/>
          </a:p>
        </p:txBody>
      </p:sp>
      <p:sp>
        <p:nvSpPr>
          <p:cNvPr id="119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D2891-C9FF-4584-A8D1-F37AAEAB5CCD}" type="slidenum">
              <a:rPr lang="en-US"/>
              <a:pPr/>
              <a:t>49</a:t>
            </a:fld>
            <a:endParaRPr lang="en-US"/>
          </a:p>
        </p:txBody>
      </p:sp>
      <p:sp>
        <p:nvSpPr>
          <p:cNvPr id="1208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74F538-743D-4FA6-BA1E-13F2E2C42E3A}" type="slidenum">
              <a:rPr lang="en-US"/>
              <a:pPr/>
              <a:t>50</a:t>
            </a:fld>
            <a:endParaRPr lang="en-US"/>
          </a:p>
        </p:txBody>
      </p:sp>
      <p:sp>
        <p:nvSpPr>
          <p:cNvPr id="121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765A0B-4944-4620-9471-8898FEF7426F}" type="slidenum">
              <a:rPr lang="en-US"/>
              <a:pPr/>
              <a:t>51</a:t>
            </a:fld>
            <a:endParaRPr lang="en-US"/>
          </a:p>
        </p:txBody>
      </p:sp>
      <p:sp>
        <p:nvSpPr>
          <p:cNvPr id="1228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1C6BE1-D377-41F2-A829-E7CB943C86B4}" type="slidenum">
              <a:rPr lang="en-US"/>
              <a:pPr/>
              <a:t>7</a:t>
            </a:fld>
            <a:endParaRPr lang="en-US"/>
          </a:p>
        </p:txBody>
      </p:sp>
      <p:sp>
        <p:nvSpPr>
          <p:cNvPr id="35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728A8C-CC66-4DD9-955F-CDA5C8A48EC6}" type="slidenum">
              <a:rPr lang="en-US"/>
              <a:pPr/>
              <a:t>52</a:t>
            </a:fld>
            <a:endParaRPr lang="en-US"/>
          </a:p>
        </p:txBody>
      </p:sp>
      <p:sp>
        <p:nvSpPr>
          <p:cNvPr id="123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69328A-3A0B-4D3A-B436-C7A876405758}" type="slidenum">
              <a:rPr lang="en-US"/>
              <a:pPr/>
              <a:t>53</a:t>
            </a:fld>
            <a:endParaRPr lang="en-US"/>
          </a:p>
        </p:txBody>
      </p:sp>
      <p:sp>
        <p:nvSpPr>
          <p:cNvPr id="1249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EFE783-3C8E-41AB-8CD5-1A8527B56F6E}" type="slidenum">
              <a:rPr lang="en-US"/>
              <a:pPr/>
              <a:t>54</a:t>
            </a:fld>
            <a:endParaRPr lang="en-US"/>
          </a:p>
        </p:txBody>
      </p:sp>
      <p:sp>
        <p:nvSpPr>
          <p:cNvPr id="125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C0108-FFAD-4AA9-9A4A-7BB511125817}" type="slidenum">
              <a:rPr lang="en-US"/>
              <a:pPr/>
              <a:t>8</a:t>
            </a:fld>
            <a:endParaRPr lang="en-US"/>
          </a:p>
        </p:txBody>
      </p:sp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DFE998-7323-447E-84A2-FEAE4452182D}" type="slidenum">
              <a:rPr lang="en-US"/>
              <a:pPr/>
              <a:t>9</a:t>
            </a:fld>
            <a:endParaRPr lang="en-US"/>
          </a:p>
        </p:txBody>
      </p:sp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99895-4C39-44EA-A2F7-8ED64EA2967C}" type="slidenum">
              <a:rPr lang="en-US"/>
              <a:pPr/>
              <a:t>10</a:t>
            </a:fld>
            <a:endParaRPr lang="en-US"/>
          </a:p>
        </p:txBody>
      </p:sp>
      <p:sp>
        <p:nvSpPr>
          <p:cNvPr id="37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5F01C9-AC6D-4D51-BB90-8D91710A68B0}" type="slidenum">
              <a:rPr lang="en-US"/>
              <a:pPr/>
              <a:t>11</a:t>
            </a:fld>
            <a:endParaRPr lang="en-US"/>
          </a:p>
        </p:txBody>
      </p:sp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239000" y="64008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mkweb.bcgsc.ca/circos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152400"/>
            <a:ext cx="2181225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91275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239000" y="64008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mkweb.bcgsc.ca/circos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239000" y="64008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mkweb.bcgsc.ca/circos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990600"/>
            <a:ext cx="4152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152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239000" y="64008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mkweb.bcgsc.ca/circos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7239000" y="64008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mkweb.bcgsc.ca/circos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239000" y="64008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mkweb.bcgsc.ca/circos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239000" y="64008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mkweb.bcgsc.ca/circos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239000" y="64008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mkweb.bcgsc.ca/circos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239000" y="64008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mkweb.bcgsc.ca/circos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F4292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7391400" y="6629400"/>
            <a:ext cx="1752600" cy="228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990600"/>
            <a:ext cx="84582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7827963" y="211138"/>
          <a:ext cx="1257300" cy="317500"/>
        </p:xfrm>
        <a:graphic>
          <a:graphicData uri="http://schemas.openxmlformats.org/presentationml/2006/ole">
            <p:oleObj spid="_x0000_s1032" name="Image" r:id="rId14" imgW="2603175" imgH="838095" progId="Photoshop.Image.8">
              <p:embed/>
            </p:oleObj>
          </a:graphicData>
        </a:graphic>
      </p:graphicFrame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52400"/>
            <a:ext cx="9144000" cy="76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 flipV="1">
            <a:off x="7391400" y="152400"/>
            <a:ext cx="1752600" cy="76200"/>
          </a:xfrm>
          <a:prstGeom prst="rect">
            <a:avLst/>
          </a:prstGeom>
          <a:solidFill>
            <a:srgbClr val="F4292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Oval 10"/>
          <p:cNvSpPr>
            <a:spLocks noChangeArrowheads="1"/>
          </p:cNvSpPr>
          <p:nvPr userDrawn="1"/>
        </p:nvSpPr>
        <p:spPr bwMode="auto">
          <a:xfrm>
            <a:off x="8128000" y="149225"/>
            <a:ext cx="76200" cy="762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49804" y="6603712"/>
            <a:ext cx="18322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TheSans 6 SemiBold" pitchFamily="34" charset="0"/>
              </a:rPr>
              <a:t>mkweb.bcgsc.ca/</a:t>
            </a:r>
            <a:r>
              <a:rPr lang="en-US" sz="1300" dirty="0" err="1" smtClean="0">
                <a:solidFill>
                  <a:schemeClr val="bg1"/>
                </a:solidFill>
                <a:latin typeface="TheSans 6 SemiBold" pitchFamily="34" charset="0"/>
              </a:rPr>
              <a:t>circos</a:t>
            </a:r>
            <a:endParaRPr lang="en-US" sz="1300" dirty="0">
              <a:solidFill>
                <a:schemeClr val="bg1"/>
              </a:solidFill>
              <a:latin typeface="TheSans 6 SemiBold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rgbClr val="F4292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F42929"/>
          </a:solidFill>
          <a:latin typeface="Garamond 3 SC" pitchFamily="18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F42929"/>
          </a:solidFill>
          <a:latin typeface="Garamond 3 SC" pitchFamily="18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F42929"/>
          </a:solidFill>
          <a:latin typeface="Garamond 3 SC" pitchFamily="18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F42929"/>
          </a:solidFill>
          <a:latin typeface="Garamond 3 SC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42929"/>
          </a:solidFill>
          <a:latin typeface="Garamond 3 SC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42929"/>
          </a:solidFill>
          <a:latin typeface="Garamond 3 SC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42929"/>
          </a:solidFill>
          <a:latin typeface="Garamond 3 SC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42929"/>
          </a:solidFill>
          <a:latin typeface="Garamond 3 SC" pitchFamily="18" charset="0"/>
          <a:cs typeface="Arial" charset="0"/>
        </a:defRPr>
      </a:lvl9pPr>
    </p:titleStyle>
    <p:bodyStyle>
      <a:lvl1pPr marL="119063" indent="-119063" algn="l" rtl="0" fontAlgn="base">
        <a:spcBef>
          <a:spcPct val="20000"/>
        </a:spcBef>
        <a:spcAft>
          <a:spcPct val="0"/>
        </a:spcAft>
        <a:buSzPct val="50000"/>
        <a:buBlip>
          <a:blip r:embed="rId15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47663" indent="-114300" algn="l" rtl="0" fontAlgn="base">
        <a:spcBef>
          <a:spcPct val="20000"/>
        </a:spcBef>
        <a:spcAft>
          <a:spcPct val="0"/>
        </a:spcAft>
        <a:buSzPct val="50000"/>
        <a:buBlip>
          <a:blip r:embed="rId15"/>
        </a:buBlip>
        <a:defRPr sz="1600">
          <a:solidFill>
            <a:schemeClr val="tx1"/>
          </a:solidFill>
          <a:latin typeface="+mn-lt"/>
          <a:cs typeface="+mn-cs"/>
        </a:defRPr>
      </a:lvl2pPr>
      <a:lvl3pPr marL="576263" indent="-114300" algn="l" rtl="0" fontAlgn="base">
        <a:spcBef>
          <a:spcPct val="20000"/>
        </a:spcBef>
        <a:spcAft>
          <a:spcPct val="0"/>
        </a:spcAft>
        <a:buSzPct val="50000"/>
        <a:buBlip>
          <a:blip r:embed="rId15"/>
        </a:buBlip>
        <a:defRPr sz="1400">
          <a:solidFill>
            <a:schemeClr val="tx1"/>
          </a:solidFill>
          <a:latin typeface="+mn-lt"/>
          <a:cs typeface="+mn-cs"/>
        </a:defRPr>
      </a:lvl3pPr>
      <a:lvl4pPr marL="804863" indent="-114300" algn="l" rtl="0" fontAlgn="base">
        <a:spcBef>
          <a:spcPct val="20000"/>
        </a:spcBef>
        <a:spcAft>
          <a:spcPct val="0"/>
        </a:spcAft>
        <a:buSzPct val="50000"/>
        <a:buBlip>
          <a:blip r:embed="rId15"/>
        </a:buBlip>
        <a:defRPr sz="1400">
          <a:solidFill>
            <a:schemeClr val="tx1"/>
          </a:solidFill>
          <a:latin typeface="+mn-lt"/>
          <a:cs typeface="+mn-cs"/>
        </a:defRPr>
      </a:lvl4pPr>
      <a:lvl5pPr marL="1033463" indent="-114300" algn="l" rtl="0" fontAlgn="base">
        <a:spcBef>
          <a:spcPct val="20000"/>
        </a:spcBef>
        <a:spcAft>
          <a:spcPct val="0"/>
        </a:spcAft>
        <a:buSzPct val="50000"/>
        <a:buBlip>
          <a:blip r:embed="rId15"/>
        </a:buBlip>
        <a:defRPr sz="1400">
          <a:solidFill>
            <a:schemeClr val="tx1"/>
          </a:solidFill>
          <a:latin typeface="+mn-lt"/>
          <a:cs typeface="+mn-cs"/>
        </a:defRPr>
      </a:lvl5pPr>
      <a:lvl6pPr marL="1490663" indent="-114300" algn="l" rtl="0" fontAlgn="base">
        <a:spcBef>
          <a:spcPct val="20000"/>
        </a:spcBef>
        <a:spcAft>
          <a:spcPct val="0"/>
        </a:spcAft>
        <a:buSzPct val="50000"/>
        <a:buBlip>
          <a:blip r:embed="rId15"/>
        </a:buBlip>
        <a:defRPr sz="1400">
          <a:solidFill>
            <a:schemeClr val="tx1"/>
          </a:solidFill>
          <a:latin typeface="+mn-lt"/>
          <a:cs typeface="+mn-cs"/>
        </a:defRPr>
      </a:lvl6pPr>
      <a:lvl7pPr marL="1947863" indent="-114300" algn="l" rtl="0" fontAlgn="base">
        <a:spcBef>
          <a:spcPct val="20000"/>
        </a:spcBef>
        <a:spcAft>
          <a:spcPct val="0"/>
        </a:spcAft>
        <a:buSzPct val="50000"/>
        <a:buBlip>
          <a:blip r:embed="rId15"/>
        </a:buBlip>
        <a:defRPr sz="1400">
          <a:solidFill>
            <a:schemeClr val="tx1"/>
          </a:solidFill>
          <a:latin typeface="+mn-lt"/>
          <a:cs typeface="+mn-cs"/>
        </a:defRPr>
      </a:lvl7pPr>
      <a:lvl8pPr marL="2405063" indent="-114300" algn="l" rtl="0" fontAlgn="base">
        <a:spcBef>
          <a:spcPct val="20000"/>
        </a:spcBef>
        <a:spcAft>
          <a:spcPct val="0"/>
        </a:spcAft>
        <a:buSzPct val="50000"/>
        <a:buBlip>
          <a:blip r:embed="rId15"/>
        </a:buBlip>
        <a:defRPr sz="1400">
          <a:solidFill>
            <a:schemeClr val="tx1"/>
          </a:solidFill>
          <a:latin typeface="+mn-lt"/>
          <a:cs typeface="+mn-cs"/>
        </a:defRPr>
      </a:lvl8pPr>
      <a:lvl9pPr marL="2862263" indent="-114300" algn="l" rtl="0" fontAlgn="base">
        <a:spcBef>
          <a:spcPct val="20000"/>
        </a:spcBef>
        <a:spcAft>
          <a:spcPct val="0"/>
        </a:spcAft>
        <a:buSzPct val="50000"/>
        <a:buBlip>
          <a:blip r:embed="rId15"/>
        </a:buBlip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mkweb.bcgsc.ca/circos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5562600"/>
            <a:ext cx="4343400" cy="944563"/>
          </a:xfrm>
        </p:spPr>
        <p:txBody>
          <a:bodyPr/>
          <a:lstStyle/>
          <a:p>
            <a:pPr algn="r">
              <a:buFontTx/>
              <a:buNone/>
            </a:pPr>
            <a:r>
              <a:rPr lang="en-US" dirty="0"/>
              <a:t>Martin </a:t>
            </a:r>
            <a:r>
              <a:rPr lang="en-US" dirty="0" err="1" smtClean="0"/>
              <a:t>Krzywinski</a:t>
            </a:r>
            <a:endParaRPr lang="en-US" dirty="0" smtClean="0"/>
          </a:p>
          <a:p>
            <a:pPr algn="r">
              <a:buFontTx/>
              <a:buNone/>
            </a:pPr>
            <a:r>
              <a:rPr lang="en-US" sz="1200" dirty="0" smtClean="0"/>
              <a:t>martin@bcgsc.ca </a:t>
            </a:r>
          </a:p>
          <a:p>
            <a:pPr algn="r">
              <a:buFontTx/>
              <a:buNone/>
            </a:pPr>
            <a:r>
              <a:rPr lang="en-US" sz="1200" dirty="0" smtClean="0"/>
              <a:t>http://mkweb.bcgsc.ca/circos</a:t>
            </a:r>
            <a:endParaRPr lang="en-US" sz="1200" dirty="0"/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1295400" y="685800"/>
          <a:ext cx="2000250" cy="2133600"/>
        </p:xfrm>
        <a:graphic>
          <a:graphicData uri="http://schemas.openxmlformats.org/presentationml/2006/ole">
            <p:oleObj spid="_x0000_s19460" name="Image" r:id="rId4" imgW="10450794" imgH="11149206" progId="Photoshop.Image.8">
              <p:embed/>
            </p:oleObj>
          </a:graphicData>
        </a:graphic>
      </p:graphicFrame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781050" y="2971800"/>
          <a:ext cx="2755900" cy="1231900"/>
        </p:xfrm>
        <a:graphic>
          <a:graphicData uri="http://schemas.openxmlformats.org/presentationml/2006/ole">
            <p:oleObj spid="_x0000_s19461" name="Image" r:id="rId5" imgW="2755556" imgH="1231746" progId="Photoshop.Imag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Genome-to-Genome Mappings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762000"/>
            <a:ext cx="539273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990600"/>
            <a:ext cx="3086100" cy="5135563"/>
          </a:xfrm>
        </p:spPr>
        <p:txBody>
          <a:bodyPr/>
          <a:lstStyle/>
          <a:p>
            <a:r>
              <a:rPr lang="en-US"/>
              <a:t>the problems in the standard 2-axis layout cannot be effectively mitigated</a:t>
            </a:r>
          </a:p>
          <a:p>
            <a:pPr lvl="1"/>
            <a:r>
              <a:rPr lang="en-US"/>
              <a:t>too much data</a:t>
            </a:r>
          </a:p>
          <a:p>
            <a:pPr lvl="1"/>
            <a:r>
              <a:rPr lang="en-US"/>
              <a:t>impossible to follow relationships within the data</a:t>
            </a:r>
          </a:p>
          <a:p>
            <a:pPr lvl="1"/>
            <a:endParaRPr lang="en-US"/>
          </a:p>
          <a:p>
            <a:r>
              <a:rPr lang="en-US"/>
              <a:t>the figure hints at complexity</a:t>
            </a:r>
          </a:p>
          <a:p>
            <a:pPr lvl="1"/>
            <a:r>
              <a:rPr lang="en-US"/>
              <a:t>is the complexity introduced by the figure format?</a:t>
            </a:r>
          </a:p>
          <a:p>
            <a:pPr lvl="1">
              <a:buFontTx/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481380" y="6248400"/>
            <a:ext cx="24689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latin typeface="TheSans 6 SemiBold" pitchFamily="34" charset="0"/>
              </a:rPr>
              <a:t>Genome</a:t>
            </a:r>
            <a:r>
              <a:rPr lang="en-US" sz="1200" dirty="0">
                <a:latin typeface="Garamond 3" pitchFamily="18" charset="0"/>
              </a:rPr>
              <a:t> Res. 2003 Jan;13(1):37-45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Genome-to-Genome Mappings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most common way to represent relationships within genomic positions</a:t>
            </a:r>
          </a:p>
          <a:p>
            <a:pPr lvl="1"/>
            <a:r>
              <a:rPr lang="en-US"/>
              <a:t>works when the number of cross-overs is limited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905000"/>
            <a:ext cx="55245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553200" y="6172200"/>
            <a:ext cx="2574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Garamond 3" pitchFamily="18" charset="0"/>
              </a:rPr>
              <a:t>Genome </a:t>
            </a:r>
            <a:r>
              <a:rPr lang="en-US" sz="1200" dirty="0">
                <a:latin typeface="TheSans 6 SemiBold" pitchFamily="34" charset="0"/>
              </a:rPr>
              <a:t>Res</a:t>
            </a:r>
            <a:r>
              <a:rPr lang="en-US" sz="1200" dirty="0">
                <a:latin typeface="Garamond 3" pitchFamily="18" charset="0"/>
              </a:rPr>
              <a:t>. 2005 May;15(5):629-40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Genome-to-Genome Mappings</a:t>
            </a:r>
            <a:endParaRPr 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works not so well when the number of cross-overs increases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828800"/>
            <a:ext cx="7848600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Genome-to-Genome Mappings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complexity is increased, the figure starts to lose cohesion</a:t>
            </a:r>
          </a:p>
          <a:p>
            <a:pPr lvl="1"/>
            <a:r>
              <a:rPr lang="en-US"/>
              <a:t>routing becomes difficult to follow</a:t>
            </a:r>
          </a:p>
          <a:p>
            <a:pPr lvl="1"/>
            <a:r>
              <a:rPr lang="en-US"/>
              <a:t>there is no focus point for the eye – your eye wanders over the figure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743200"/>
            <a:ext cx="81534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781800" y="6172200"/>
            <a:ext cx="2403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TheSans 6 SemiBold" pitchFamily="34" charset="0"/>
              </a:rPr>
              <a:t>Genome Res. 2003 Jan;13(1):37-45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Genome-to-Genome Mappings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a little stylizing goes a long </a:t>
            </a:r>
            <a:r>
              <a:rPr lang="en-US" dirty="0" smtClean="0"/>
              <a:t>way</a:t>
            </a:r>
          </a:p>
          <a:p>
            <a:r>
              <a:rPr lang="en-US" dirty="0" smtClean="0"/>
              <a:t>custom images are time-consuming to create and difficult to automate</a:t>
            </a:r>
            <a:endParaRPr lang="en-US" dirty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752600"/>
            <a:ext cx="6096000" cy="429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5181600" y="6172200"/>
            <a:ext cx="38235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TheSans 6 SemiBold" pitchFamily="34" charset="0"/>
              </a:rPr>
              <a:t>http://www.egg.isu.edu/Members/deborah/genomics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Genome-to-Genome Mappings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things get worse and worse when mappings that link both neighbouring (blue) and distant (red) positions are shown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8153400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362200" y="6172200"/>
            <a:ext cx="67878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TheSans 6 SemiBold" pitchFamily="34" charset="0"/>
              </a:rPr>
              <a:t>http://www.genome.wustl.edu/projects/human/chr7paper/chr7data/030113/segmental/index.php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Genome-to-Genome Mappings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990600"/>
            <a:ext cx="2095500" cy="5135563"/>
          </a:xfrm>
        </p:spPr>
        <p:txBody>
          <a:bodyPr/>
          <a:lstStyle/>
          <a:p>
            <a:r>
              <a:rPr lang="en-US"/>
              <a:t>you can try to fix things by partitioning your data set (somehow)</a:t>
            </a:r>
          </a:p>
          <a:p>
            <a:endParaRPr lang="en-US"/>
          </a:p>
          <a:p>
            <a:r>
              <a:rPr lang="en-US"/>
              <a:t>mileage varies</a:t>
            </a:r>
          </a:p>
          <a:p>
            <a:pPr lvl="1"/>
            <a:r>
              <a:rPr lang="en-US"/>
              <a:t>generally poor</a:t>
            </a:r>
          </a:p>
        </p:txBody>
      </p:sp>
      <p:pic>
        <p:nvPicPr>
          <p:cNvPr id="44036" name="Picture 4" descr="segdup-003"/>
          <p:cNvPicPr>
            <a:picLocks noChangeAspect="1" noChangeArrowheads="1"/>
          </p:cNvPicPr>
          <p:nvPr/>
        </p:nvPicPr>
        <p:blipFill>
          <a:blip r:embed="rId3"/>
          <a:srcRect r="5682"/>
          <a:stretch>
            <a:fillRect/>
          </a:stretch>
        </p:blipFill>
        <p:spPr bwMode="auto">
          <a:xfrm>
            <a:off x="2667000" y="914400"/>
            <a:ext cx="6324600" cy="536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Genome-to-Genome Mappings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you descend into data overload and </a:t>
            </a:r>
            <a:r>
              <a:rPr lang="en-US" dirty="0" smtClean="0"/>
              <a:t>information hell</a:t>
            </a:r>
            <a:endParaRPr lang="en-US" dirty="0"/>
          </a:p>
          <a:p>
            <a:pPr lvl="1"/>
            <a:r>
              <a:rPr lang="en-US" dirty="0"/>
              <a:t>this is not an informative plot, although a pretty one</a:t>
            </a:r>
          </a:p>
        </p:txBody>
      </p:sp>
      <p:pic>
        <p:nvPicPr>
          <p:cNvPr id="41988" name="Picture 4" descr="genop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85937"/>
            <a:ext cx="8229600" cy="4310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</a:t>
            </a:r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Consed offers an assembly view</a:t>
            </a:r>
          </a:p>
          <a:p>
            <a:pPr lvl="1"/>
            <a:r>
              <a:rPr lang="en-US"/>
              <a:t>curves are nice, but too shallow when stretching across long distances</a:t>
            </a:r>
          </a:p>
          <a:p>
            <a:pPr lvl="1"/>
            <a:r>
              <a:rPr lang="en-US"/>
              <a:t>nice use of both sides of the axis</a:t>
            </a:r>
          </a:p>
          <a:p>
            <a:pPr lvl="1"/>
            <a:endParaRPr lang="en-US"/>
          </a:p>
        </p:txBody>
      </p:sp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533400" y="4343400"/>
          <a:ext cx="8228013" cy="1905000"/>
        </p:xfrm>
        <a:graphic>
          <a:graphicData uri="http://schemas.openxmlformats.org/presentationml/2006/ole">
            <p:oleObj spid="_x0000_s56324" name="Image" r:id="rId4" imgW="8228571" imgH="1904762" progId="Photoshop.Image.8">
              <p:embed/>
            </p:oleObj>
          </a:graphicData>
        </a:graphic>
      </p:graphicFrame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990600" y="2286000"/>
          <a:ext cx="7315200" cy="1981200"/>
        </p:xfrm>
        <a:graphic>
          <a:graphicData uri="http://schemas.openxmlformats.org/presentationml/2006/ole">
            <p:oleObj spid="_x0000_s56325" name="Image" r:id="rId5" imgW="5942857" imgH="1980952" progId="Photoshop.Imag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</a:t>
            </a:r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zooming can provide more detail</a:t>
            </a:r>
          </a:p>
          <a:p>
            <a:pPr lvl="1"/>
            <a:r>
              <a:rPr lang="en-US"/>
              <a:t>but context is lost</a:t>
            </a:r>
          </a:p>
        </p:txBody>
      </p:sp>
      <p:graphicFrame>
        <p:nvGraphicFramePr>
          <p:cNvPr id="57349" name="Object 5"/>
          <p:cNvGraphicFramePr>
            <a:graphicFrameLocks noChangeAspect="1"/>
          </p:cNvGraphicFramePr>
          <p:nvPr/>
        </p:nvGraphicFramePr>
        <p:xfrm>
          <a:off x="1752600" y="2667000"/>
          <a:ext cx="5854700" cy="3543300"/>
        </p:xfrm>
        <a:graphic>
          <a:graphicData uri="http://schemas.openxmlformats.org/presentationml/2006/ole">
            <p:oleObj spid="_x0000_s57349" name="Image" r:id="rId4" imgW="5853968" imgH="3542857" progId="Photoshop.Image.8">
              <p:embed/>
            </p:oleObj>
          </a:graphicData>
        </a:graphic>
      </p:graphicFrame>
      <p:sp>
        <p:nvSpPr>
          <p:cNvPr id="57350" name="Line 6"/>
          <p:cNvSpPr>
            <a:spLocks noChangeShapeType="1"/>
          </p:cNvSpPr>
          <p:nvPr/>
        </p:nvSpPr>
        <p:spPr bwMode="auto">
          <a:xfrm flipH="1" flipV="1">
            <a:off x="3048000" y="2286000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H="1" flipV="1">
            <a:off x="1447800" y="3886200"/>
            <a:ext cx="228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09600" y="3352800"/>
            <a:ext cx="895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Myriad Roman" pitchFamily="34" charset="0"/>
              </a:rPr>
              <a:t>where do</a:t>
            </a:r>
          </a:p>
          <a:p>
            <a:r>
              <a:rPr lang="en-US" sz="1400">
                <a:latin typeface="Myriad Roman" pitchFamily="34" charset="0"/>
              </a:rPr>
              <a:t>these go?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Circos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Circos</a:t>
            </a:r>
            <a:r>
              <a:rPr lang="en-US" dirty="0" smtClean="0"/>
              <a:t> makes drawing certain kinds of data easier and produces meaningful images that make data interpretation easy</a:t>
            </a:r>
          </a:p>
          <a:p>
            <a:r>
              <a:rPr lang="en-US" dirty="0" err="1" smtClean="0"/>
              <a:t>Circos</a:t>
            </a:r>
            <a:r>
              <a:rPr lang="en-US" dirty="0" smtClean="0"/>
              <a:t> is ideally suited for imaging relationship between positional data</a:t>
            </a:r>
          </a:p>
          <a:p>
            <a:pPr lvl="1"/>
            <a:r>
              <a:rPr lang="en-US" dirty="0" smtClean="0"/>
              <a:t>a relationship between two locations on an integer line (e.g. a chromosome)</a:t>
            </a:r>
          </a:p>
          <a:p>
            <a:pPr lvl="1"/>
            <a:r>
              <a:rPr lang="en-US" dirty="0" smtClean="0"/>
              <a:t>a relationship between two objects in a set</a:t>
            </a:r>
          </a:p>
          <a:p>
            <a:r>
              <a:rPr lang="en-US" dirty="0" smtClean="0"/>
              <a:t>by compositing the axes circularly, instead of along straight lines, relationship views become less cluttered</a:t>
            </a:r>
          </a:p>
        </p:txBody>
      </p:sp>
      <p:pic>
        <p:nvPicPr>
          <p:cNvPr id="5" name="Picture 12" descr="segdup-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3349823"/>
            <a:ext cx="1616929" cy="2590800"/>
          </a:xfrm>
          <a:prstGeom prst="rect">
            <a:avLst/>
          </a:prstGeom>
          <a:noFill/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349823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057400" y="6016823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heSans 6 SemiBold" pitchFamily="34" charset="0"/>
              </a:rPr>
              <a:t>instead of this</a:t>
            </a:r>
            <a:endParaRPr lang="en-US" sz="1400" dirty="0">
              <a:latin typeface="TheSans 6 Semi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6016823"/>
            <a:ext cx="1437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heSans 6 SemiBold" pitchFamily="34" charset="0"/>
              </a:rPr>
              <a:t>how about this?</a:t>
            </a:r>
            <a:endParaRPr lang="en-US" sz="1400" dirty="0">
              <a:latin typeface="TheSans 6 SemiBold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29000" y="6169223"/>
            <a:ext cx="2133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43800" y="4340423"/>
            <a:ext cx="87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heSans 6 SemiBold" pitchFamily="34" charset="0"/>
              </a:rPr>
              <a:t>image </a:t>
            </a:r>
          </a:p>
          <a:p>
            <a:r>
              <a:rPr lang="en-US" sz="1400" dirty="0" smtClean="0">
                <a:latin typeface="TheSans 6 SemiBold" pitchFamily="34" charset="0"/>
              </a:rPr>
              <a:t>by </a:t>
            </a:r>
            <a:r>
              <a:rPr lang="en-US" sz="1400" dirty="0" err="1" smtClean="0">
                <a:latin typeface="TheSans 6 SemiBold" pitchFamily="34" charset="0"/>
              </a:rPr>
              <a:t>Circos</a:t>
            </a:r>
            <a:endParaRPr lang="en-US" sz="1400" dirty="0">
              <a:latin typeface="TheSans 6 SemiBold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We Do?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with smaller </a:t>
            </a:r>
            <a:r>
              <a:rPr lang="en-US" dirty="0" smtClean="0"/>
              <a:t>genomes</a:t>
            </a:r>
          </a:p>
          <a:p>
            <a:pPr lvl="1"/>
            <a:r>
              <a:rPr lang="en-US" dirty="0" smtClean="0"/>
              <a:t>I wish!</a:t>
            </a:r>
            <a:endParaRPr lang="en-US" dirty="0"/>
          </a:p>
          <a:p>
            <a:endParaRPr lang="en-US" dirty="0"/>
          </a:p>
          <a:p>
            <a:r>
              <a:rPr lang="en-US" dirty="0"/>
              <a:t>reduce information content in figures</a:t>
            </a:r>
          </a:p>
          <a:p>
            <a:pPr lvl="1"/>
            <a:r>
              <a:rPr lang="en-US" dirty="0" smtClean="0"/>
              <a:t>distill target genome position to a </a:t>
            </a:r>
            <a:r>
              <a:rPr lang="en-US" dirty="0" err="1" smtClean="0"/>
              <a:t>colour</a:t>
            </a:r>
            <a:r>
              <a:rPr lang="en-US" dirty="0" smtClean="0"/>
              <a:t>, based on target chromosome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45064" name="Object 8"/>
          <p:cNvGraphicFramePr>
            <a:graphicFrameLocks noChangeAspect="1"/>
          </p:cNvGraphicFramePr>
          <p:nvPr/>
        </p:nvGraphicFramePr>
        <p:xfrm>
          <a:off x="2819400" y="2971800"/>
          <a:ext cx="2781300" cy="571500"/>
        </p:xfrm>
        <a:graphic>
          <a:graphicData uri="http://schemas.openxmlformats.org/presentationml/2006/ole">
            <p:oleObj spid="_x0000_s45064" name="Equation" r:id="rId4" imgW="990360" imgH="203040" progId="Equation.DSMT4">
              <p:embed/>
            </p:oleObj>
          </a:graphicData>
        </a:graphic>
      </p:graphicFrame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6781800" y="6172200"/>
            <a:ext cx="2149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TheSans 6 SemiBold" pitchFamily="34" charset="0"/>
              </a:rPr>
              <a:t>UCSC Genome Browser (hg17)</a:t>
            </a:r>
          </a:p>
        </p:txBody>
      </p:sp>
      <p:pic>
        <p:nvPicPr>
          <p:cNvPr id="45068" name="Picture 12"/>
          <p:cNvPicPr>
            <a:picLocks noChangeAspect="1" noChangeArrowheads="1"/>
          </p:cNvPicPr>
          <p:nvPr/>
        </p:nvPicPr>
        <p:blipFill>
          <a:blip r:embed="rId5"/>
          <a:srcRect r="56055" b="2673"/>
          <a:stretch>
            <a:fillRect/>
          </a:stretch>
        </p:blipFill>
        <p:spPr bwMode="auto">
          <a:xfrm>
            <a:off x="1143000" y="3810000"/>
            <a:ext cx="6248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5638800"/>
            <a:ext cx="5676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Reducing Information Content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draw the domain, colour regions in the domain by reduced representation of range</a:t>
            </a:r>
          </a:p>
          <a:p>
            <a:pPr lvl="1"/>
            <a:r>
              <a:rPr lang="en-US"/>
              <a:t>target chromosome, by colour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905000"/>
            <a:ext cx="5715000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6324600" y="6248400"/>
            <a:ext cx="2592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TheSans 6 SemiBold" pitchFamily="34" charset="0"/>
              </a:rPr>
              <a:t>Genome Res. 2004 Apr;14(4):685-92 </a:t>
            </a:r>
          </a:p>
        </p:txBody>
      </p:sp>
      <p:graphicFrame>
        <p:nvGraphicFramePr>
          <p:cNvPr id="43015" name="Object 7"/>
          <p:cNvGraphicFramePr>
            <a:graphicFrameLocks noChangeAspect="1"/>
          </p:cNvGraphicFramePr>
          <p:nvPr/>
        </p:nvGraphicFramePr>
        <p:xfrm>
          <a:off x="4724400" y="1905000"/>
          <a:ext cx="2438400" cy="501650"/>
        </p:xfrm>
        <a:graphic>
          <a:graphicData uri="http://schemas.openxmlformats.org/presentationml/2006/ole">
            <p:oleObj spid="_x0000_s43015" name="Equation" r:id="rId5" imgW="990360" imgH="203040" progId="Equation.DSMT4">
              <p:embed/>
            </p:oleObj>
          </a:graphicData>
        </a:graphic>
      </p:graphicFrame>
      <p:graphicFrame>
        <p:nvGraphicFramePr>
          <p:cNvPr id="43016" name="Object 8"/>
          <p:cNvGraphicFramePr>
            <a:graphicFrameLocks noChangeAspect="1"/>
          </p:cNvGraphicFramePr>
          <p:nvPr/>
        </p:nvGraphicFramePr>
        <p:xfrm>
          <a:off x="1219200" y="4419600"/>
          <a:ext cx="1104900" cy="1104900"/>
        </p:xfrm>
        <a:graphic>
          <a:graphicData uri="http://schemas.openxmlformats.org/presentationml/2006/ole">
            <p:oleObj spid="_x0000_s43016" name="Image" r:id="rId6" imgW="1104372" imgH="1104372" progId="Photoshop.Image.8">
              <p:embed/>
            </p:oleObj>
          </a:graphicData>
        </a:graphic>
      </p:graphicFrame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1143000" y="5562600"/>
            <a:ext cx="1266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Myriad Roman" pitchFamily="34" charset="0"/>
              </a:rPr>
              <a:t>colour scheme</a:t>
            </a:r>
          </a:p>
          <a:p>
            <a:r>
              <a:rPr lang="en-US" sz="1400">
                <a:latin typeface="Myriad Roman" pitchFamily="34" charset="0"/>
              </a:rPr>
              <a:t>convention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4953000" y="2392363"/>
            <a:ext cx="735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42929"/>
                </a:solidFill>
                <a:latin typeface="Garamond 3 SC" pitchFamily="18" charset="0"/>
              </a:rPr>
              <a:t>genome</a:t>
            </a:r>
          </a:p>
          <a:p>
            <a:r>
              <a:rPr lang="en-US" sz="1200">
                <a:solidFill>
                  <a:srgbClr val="F42929"/>
                </a:solidFill>
                <a:latin typeface="Garamond 3 SC" pitchFamily="18" charset="0"/>
              </a:rPr>
              <a:t>position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6629400" y="2392363"/>
            <a:ext cx="10207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42929"/>
                </a:solidFill>
                <a:latin typeface="Garamond 3 SC" pitchFamily="18" charset="0"/>
              </a:rPr>
              <a:t>chromosome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Reducing Information Content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685800"/>
            <a:ext cx="6172200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6477000" y="6172200"/>
            <a:ext cx="24854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TheSans 6 SemiBold" pitchFamily="34" charset="0"/>
              </a:rPr>
              <a:t>Genome Res. 2005 Jan;15(1):98-110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 Information Layout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990600"/>
            <a:ext cx="3848100" cy="5135563"/>
          </a:xfrm>
        </p:spPr>
        <p:txBody>
          <a:bodyPr/>
          <a:lstStyle/>
          <a:p>
            <a:r>
              <a:rPr lang="en-US" dirty="0"/>
              <a:t>altering axes layout can help</a:t>
            </a:r>
          </a:p>
          <a:p>
            <a:pPr lvl="1"/>
            <a:r>
              <a:rPr lang="en-US" dirty="0"/>
              <a:t>reduce cross-</a:t>
            </a:r>
            <a:r>
              <a:rPr lang="en-US" dirty="0" err="1"/>
              <a:t>overs</a:t>
            </a:r>
            <a:endParaRPr lang="en-US" dirty="0"/>
          </a:p>
          <a:p>
            <a:pPr lvl="1"/>
            <a:r>
              <a:rPr lang="en-US" dirty="0"/>
              <a:t>draw focus to regions of interest</a:t>
            </a:r>
          </a:p>
          <a:p>
            <a:pPr lvl="2"/>
            <a:r>
              <a:rPr lang="en-US" dirty="0"/>
              <a:t>source/sink of lines</a:t>
            </a:r>
          </a:p>
          <a:p>
            <a:pPr lvl="2"/>
            <a:r>
              <a:rPr lang="en-US" dirty="0" smtClean="0"/>
              <a:t>deserts</a:t>
            </a:r>
          </a:p>
          <a:p>
            <a:pPr lvl="2"/>
            <a:endParaRPr lang="en-US" dirty="0"/>
          </a:p>
          <a:p>
            <a:r>
              <a:rPr lang="en-US" dirty="0" smtClean="0"/>
              <a:t>however, note how the order of the peripheral chromosomes in this figure is unconventional</a:t>
            </a:r>
          </a:p>
        </p:txBody>
      </p:sp>
      <p:pic>
        <p:nvPicPr>
          <p:cNvPr id="53252" name="Picture 4" descr="segdup-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762000"/>
            <a:ext cx="3582988" cy="5746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 Information Layout</a:t>
            </a:r>
          </a:p>
        </p:txBody>
      </p:sp>
      <p:pic>
        <p:nvPicPr>
          <p:cNvPr id="54284" name="Picture 12" descr="segdup-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981200"/>
            <a:ext cx="2211388" cy="3543300"/>
          </a:xfrm>
          <a:prstGeom prst="rect">
            <a:avLst/>
          </a:prstGeom>
          <a:noFill/>
        </p:spPr>
      </p:pic>
      <p:pic>
        <p:nvPicPr>
          <p:cNvPr id="5428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219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86" name="Line 14"/>
          <p:cNvSpPr>
            <a:spLocks noChangeShapeType="1"/>
          </p:cNvSpPr>
          <p:nvPr/>
        </p:nvSpPr>
        <p:spPr bwMode="auto">
          <a:xfrm>
            <a:off x="3200400" y="3581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6096000" y="6019800"/>
            <a:ext cx="14620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heSans 6 SemiBold" pitchFamily="34" charset="0"/>
              </a:rPr>
              <a:t>Circos</a:t>
            </a:r>
            <a:r>
              <a:rPr lang="en-US" dirty="0" smtClean="0">
                <a:latin typeface="TheSans 6 SemiBold" pitchFamily="34" charset="0"/>
              </a:rPr>
              <a:t> image</a:t>
            </a:r>
            <a:endParaRPr lang="en-US" dirty="0">
              <a:latin typeface="TheSans 6 Semi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 Information Layout</a:t>
            </a:r>
            <a:endParaRPr lang="en-US" dirty="0"/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219200"/>
            <a:ext cx="502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7" name="Picture 5" descr="genopi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990600"/>
            <a:ext cx="2794000" cy="5334000"/>
          </a:xfrm>
          <a:prstGeom prst="rect">
            <a:avLst/>
          </a:prstGeom>
          <a:noFill/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7543800" y="6019800"/>
            <a:ext cx="15121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err="1">
                <a:latin typeface="TheSans 6 SemiBold" pitchFamily="34" charset="0"/>
              </a:rPr>
              <a:t>Circos</a:t>
            </a:r>
            <a:r>
              <a:rPr lang="en-US" sz="1400" dirty="0">
                <a:latin typeface="TheSans 6 SemiBold" pitchFamily="34" charset="0"/>
              </a:rPr>
              <a:t> is showing</a:t>
            </a:r>
          </a:p>
          <a:p>
            <a:r>
              <a:rPr lang="en-US" sz="1400" dirty="0">
                <a:latin typeface="TheSans 6 SemiBold" pitchFamily="34" charset="0"/>
              </a:rPr>
              <a:t>22,000 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of circular composition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685800"/>
            <a:ext cx="5867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1" name="Line 5"/>
          <p:cNvSpPr>
            <a:spLocks noChangeShapeType="1"/>
          </p:cNvSpPr>
          <p:nvPr/>
        </p:nvSpPr>
        <p:spPr bwMode="auto">
          <a:xfrm flipV="1">
            <a:off x="1252538" y="4572000"/>
            <a:ext cx="533400" cy="228600"/>
          </a:xfrm>
          <a:prstGeom prst="line">
            <a:avLst/>
          </a:prstGeom>
          <a:noFill/>
          <a:ln w="38100">
            <a:solidFill>
              <a:srgbClr val="F4292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 flipH="1">
            <a:off x="6911975" y="1806575"/>
            <a:ext cx="457200" cy="304800"/>
          </a:xfrm>
          <a:prstGeom prst="line">
            <a:avLst/>
          </a:prstGeom>
          <a:noFill/>
          <a:ln w="38100">
            <a:solidFill>
              <a:srgbClr val="F4292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H="1" flipV="1">
            <a:off x="6477000" y="5203825"/>
            <a:ext cx="533400" cy="381000"/>
          </a:xfrm>
          <a:prstGeom prst="line">
            <a:avLst/>
          </a:prstGeom>
          <a:noFill/>
          <a:ln w="38100">
            <a:solidFill>
              <a:srgbClr val="F4292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70" name="Oval 14"/>
          <p:cNvSpPr>
            <a:spLocks noChangeArrowheads="1"/>
          </p:cNvSpPr>
          <p:nvPr/>
        </p:nvSpPr>
        <p:spPr bwMode="auto">
          <a:xfrm>
            <a:off x="2335213" y="4857750"/>
            <a:ext cx="76200" cy="76200"/>
          </a:xfrm>
          <a:prstGeom prst="ellipse">
            <a:avLst/>
          </a:prstGeom>
          <a:solidFill>
            <a:srgbClr val="F4292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71" name="Oval 15"/>
          <p:cNvSpPr>
            <a:spLocks noChangeArrowheads="1"/>
          </p:cNvSpPr>
          <p:nvPr/>
        </p:nvSpPr>
        <p:spPr bwMode="auto">
          <a:xfrm>
            <a:off x="2133600" y="5029200"/>
            <a:ext cx="76200" cy="76200"/>
          </a:xfrm>
          <a:prstGeom prst="ellipse">
            <a:avLst/>
          </a:prstGeom>
          <a:solidFill>
            <a:srgbClr val="F4292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72" name="Oval 16"/>
          <p:cNvSpPr>
            <a:spLocks noChangeArrowheads="1"/>
          </p:cNvSpPr>
          <p:nvPr/>
        </p:nvSpPr>
        <p:spPr bwMode="auto">
          <a:xfrm>
            <a:off x="6315075" y="2409825"/>
            <a:ext cx="76200" cy="76200"/>
          </a:xfrm>
          <a:prstGeom prst="ellipse">
            <a:avLst/>
          </a:prstGeom>
          <a:solidFill>
            <a:srgbClr val="F4292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73" name="Oval 17"/>
          <p:cNvSpPr>
            <a:spLocks noChangeArrowheads="1"/>
          </p:cNvSpPr>
          <p:nvPr/>
        </p:nvSpPr>
        <p:spPr bwMode="auto">
          <a:xfrm>
            <a:off x="2263775" y="4916488"/>
            <a:ext cx="76200" cy="76200"/>
          </a:xfrm>
          <a:prstGeom prst="ellipse">
            <a:avLst/>
          </a:prstGeom>
          <a:solidFill>
            <a:srgbClr val="F4292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74" name="Oval 18"/>
          <p:cNvSpPr>
            <a:spLocks noChangeArrowheads="1"/>
          </p:cNvSpPr>
          <p:nvPr/>
        </p:nvSpPr>
        <p:spPr bwMode="auto">
          <a:xfrm>
            <a:off x="2198688" y="4975225"/>
            <a:ext cx="76200" cy="76200"/>
          </a:xfrm>
          <a:prstGeom prst="ellipse">
            <a:avLst/>
          </a:prstGeom>
          <a:solidFill>
            <a:srgbClr val="F4292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75" name="Oval 19"/>
          <p:cNvSpPr>
            <a:spLocks noChangeArrowheads="1"/>
          </p:cNvSpPr>
          <p:nvPr/>
        </p:nvSpPr>
        <p:spPr bwMode="auto">
          <a:xfrm>
            <a:off x="2070100" y="5092700"/>
            <a:ext cx="76200" cy="76200"/>
          </a:xfrm>
          <a:prstGeom prst="ellipse">
            <a:avLst/>
          </a:prstGeom>
          <a:solidFill>
            <a:srgbClr val="F4292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1993900" y="5162550"/>
            <a:ext cx="76200" cy="76200"/>
          </a:xfrm>
          <a:prstGeom prst="ellipse">
            <a:avLst/>
          </a:prstGeom>
          <a:solidFill>
            <a:srgbClr val="F4292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77" name="Text Box 21"/>
          <p:cNvSpPr txBox="1">
            <a:spLocks noChangeArrowheads="1"/>
          </p:cNvSpPr>
          <p:nvPr/>
        </p:nvSpPr>
        <p:spPr bwMode="auto">
          <a:xfrm>
            <a:off x="7391400" y="1371600"/>
            <a:ext cx="10620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Garamond 3" pitchFamily="18" charset="0"/>
              </a:rPr>
              <a:t>sinks/sources</a:t>
            </a:r>
          </a:p>
          <a:p>
            <a:r>
              <a:rPr lang="en-US" sz="1400">
                <a:latin typeface="Garamond 3" pitchFamily="18" charset="0"/>
              </a:rPr>
              <a:t>easy to see</a:t>
            </a:r>
          </a:p>
        </p:txBody>
      </p:sp>
      <p:sp>
        <p:nvSpPr>
          <p:cNvPr id="70678" name="Text Box 22"/>
          <p:cNvSpPr txBox="1">
            <a:spLocks noChangeArrowheads="1"/>
          </p:cNvSpPr>
          <p:nvPr/>
        </p:nvSpPr>
        <p:spPr bwMode="auto">
          <a:xfrm>
            <a:off x="7086600" y="5562600"/>
            <a:ext cx="10620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Garamond 3" pitchFamily="18" charset="0"/>
              </a:rPr>
              <a:t>sinks/sources</a:t>
            </a:r>
          </a:p>
          <a:p>
            <a:r>
              <a:rPr lang="en-US" sz="1400">
                <a:latin typeface="Garamond 3" pitchFamily="18" charset="0"/>
              </a:rPr>
              <a:t>easy to see</a:t>
            </a:r>
          </a:p>
        </p:txBody>
      </p:sp>
      <p:sp>
        <p:nvSpPr>
          <p:cNvPr id="70679" name="Text Box 23"/>
          <p:cNvSpPr txBox="1">
            <a:spLocks noChangeArrowheads="1"/>
          </p:cNvSpPr>
          <p:nvPr/>
        </p:nvSpPr>
        <p:spPr bwMode="auto">
          <a:xfrm>
            <a:off x="152400" y="4495800"/>
            <a:ext cx="10620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Garamond 3" pitchFamily="18" charset="0"/>
              </a:rPr>
              <a:t>sinks/sources</a:t>
            </a:r>
          </a:p>
          <a:p>
            <a:r>
              <a:rPr lang="en-US" sz="1400">
                <a:latin typeface="Garamond 3" pitchFamily="18" charset="0"/>
              </a:rPr>
              <a:t>easy to see</a:t>
            </a:r>
          </a:p>
        </p:txBody>
      </p:sp>
      <p:sp>
        <p:nvSpPr>
          <p:cNvPr id="70680" name="Text Box 24"/>
          <p:cNvSpPr txBox="1">
            <a:spLocks noChangeArrowheads="1"/>
          </p:cNvSpPr>
          <p:nvPr/>
        </p:nvSpPr>
        <p:spPr bwMode="auto">
          <a:xfrm>
            <a:off x="685800" y="5334000"/>
            <a:ext cx="1371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 smtClean="0">
                <a:latin typeface="Garamond 3" pitchFamily="18" charset="0"/>
              </a:rPr>
              <a:t>interior lines make routing easy, while retaining detail</a:t>
            </a:r>
            <a:endParaRPr lang="en-US" sz="1400" dirty="0">
              <a:latin typeface="Garamond 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11111E-6 -5.09731E-7 C 0.02656 -0.01043 0.05312 -0.02062 0.0849 -0.02873 C 0.11667 -0.03684 0.15642 -0.04449 0.19115 -0.04889 C 0.22587 -0.05329 0.26215 -0.05445 0.29375 -0.05561 C 0.32535 -0.05677 0.35486 -0.05677 0.38108 -0.05561 C 0.40729 -0.05445 0.42899 -0.05167 0.45069 -0.04889 " pathEditMode="relative" ptsTypes="aaaaaA">
                                      <p:cBhvr>
                                        <p:cTn id="22" dur="30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6 3.56812E-6 C 0.01527 -0.02016 0.03055 -0.04032 0.04166 -0.06418 C 0.05277 -0.08804 0.06579 -0.11817 0.06701 -0.14342 C 0.06822 -0.16868 0.05815 -0.1981 0.0493 -0.21617 C 0.04045 -0.23424 0.02499 -0.24143 0.01388 -0.25162 C 0.00277 -0.26182 -0.00973 -0.27039 -0.01771 -0.27688 C -0.0257 -0.28336 -0.03004 -0.28707 -0.03421 -0.29055 " pathEditMode="relative" ptsTypes="aaaaaaA">
                                      <p:cBhvr>
                                        <p:cTn id="24" dur="3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7.40741E-7 C 0.00347 -0.00741 0.00712 -0.01482 0.025 -0.0213 C 0.04288 -0.02778 0.08368 -0.04144 0.10764 -0.03889 C 0.1316 -0.03634 0.15104 -0.02755 0.16875 -0.00556 C 0.18646 0.01643 0.20521 0.06782 0.21389 0.09352 C 0.22257 0.11921 0.21962 0.14004 0.22083 0.14907 " pathEditMode="relative" ptsTypes="aaaaaA">
                                      <p:cBhvr>
                                        <p:cTn id="26" dur="30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 0.00092 C 0.01441 -0.01759 0.02899 -0.03588 0.05278 -0.07778 C 0.07656 -0.11968 0.10955 -0.18148 0.14306 -0.25 C 0.17656 -0.31852 0.22986 -0.43773 0.25347 -0.48889 C 0.27708 -0.54005 0.27951 -0.54607 0.28472 -0.55741 " pathEditMode="relative" ptsTypes="aaaaA">
                                      <p:cBhvr>
                                        <p:cTn id="28" dur="30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 1.85185E-6 C 0.01145 -0.01296 0.02361 -0.02593 0.0375 -0.04815 C 0.05138 -0.07037 0.07395 -0.10486 0.08263 -0.13334 C 0.09132 -0.16181 0.09218 -0.19051 0.08958 -0.21852 C 0.08697 -0.24653 0.08107 -0.27431 0.06736 -0.30185 C 0.05364 -0.3294 0.03055 -0.35695 0.00763 -0.38426 " pathEditMode="relative" ptsTypes="aaaaaA">
                                      <p:cBhvr>
                                        <p:cTn id="30" dur="30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4.07407E-6 C 0.00816 -0.00995 0.01632 -0.01991 0.02639 -0.03426 C 0.03646 -0.04861 0.04931 -0.06574 0.06042 -0.08611 C 0.07153 -0.10648 0.08663 -0.12986 0.09306 -0.15648 C 0.09948 -0.1831 0.10139 -0.2162 0.09931 -0.24537 C 0.09722 -0.27454 0.08837 -0.30857 0.08056 -0.33148 C 0.07274 -0.3544 0.06111 -0.36829 0.05208 -0.38333 C 0.04306 -0.39838 0.03472 -0.40995 0.02639 -0.4213 " pathEditMode="relative" ptsTypes="aaaaaaaA">
                                      <p:cBhvr>
                                        <p:cTn id="32" dur="30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animBg="1"/>
      <p:bldP spid="70662" grpId="0" animBg="1"/>
      <p:bldP spid="70664" grpId="0" animBg="1"/>
      <p:bldP spid="70670" grpId="0" animBg="1"/>
      <p:bldP spid="70671" grpId="0" animBg="1"/>
      <p:bldP spid="70673" grpId="0" animBg="1"/>
      <p:bldP spid="70674" grpId="0" animBg="1"/>
      <p:bldP spid="70675" grpId="0" animBg="1"/>
      <p:bldP spid="70676" grpId="0" animBg="1"/>
      <p:bldP spid="70677" grpId="0"/>
      <p:bldP spid="70678" grpId="0"/>
      <p:bldP spid="70679" grpId="0"/>
      <p:bldP spid="7068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Winner: Circle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circle is more symmetric than square – eye is less burdened</a:t>
            </a:r>
          </a:p>
          <a:p>
            <a:endParaRPr lang="en-US" dirty="0"/>
          </a:p>
          <a:p>
            <a:r>
              <a:rPr lang="en-US" dirty="0"/>
              <a:t>circle’s data payload is higher</a:t>
            </a:r>
          </a:p>
          <a:p>
            <a:pPr lvl="1"/>
            <a:r>
              <a:rPr lang="en-US" dirty="0"/>
              <a:t>consider the ratio of the </a:t>
            </a:r>
            <a:r>
              <a:rPr lang="en-US" b="1" dirty="0"/>
              <a:t>axis length</a:t>
            </a:r>
            <a:r>
              <a:rPr lang="en-US" dirty="0"/>
              <a:t> to the </a:t>
            </a:r>
            <a:r>
              <a:rPr lang="en-US" b="1" dirty="0"/>
              <a:t>data area</a:t>
            </a:r>
          </a:p>
          <a:p>
            <a:pPr lvl="2"/>
            <a:r>
              <a:rPr lang="en-US" dirty="0"/>
              <a:t>for a square: 2a/4a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dirty="0" smtClean="0"/>
              <a:t>1/2a (2a = sum of </a:t>
            </a:r>
            <a:r>
              <a:rPr lang="en-US" dirty="0" err="1" smtClean="0"/>
              <a:t>x,y</a:t>
            </a:r>
            <a:r>
              <a:rPr lang="en-US" dirty="0" smtClean="0"/>
              <a:t> axes lengths)</a:t>
            </a:r>
            <a:endParaRPr lang="en-US" dirty="0"/>
          </a:p>
          <a:p>
            <a:pPr lvl="2"/>
            <a:r>
              <a:rPr lang="en-US" dirty="0"/>
              <a:t>for a circle: </a:t>
            </a:r>
            <a:r>
              <a:rPr lang="en-US" dirty="0">
                <a:sym typeface="Symbol" pitchFamily="18" charset="2"/>
              </a:rPr>
              <a:t>2a/a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>
                <a:sym typeface="Symbol" pitchFamily="18" charset="2"/>
              </a:rPr>
              <a:t> = 2/a (</a:t>
            </a:r>
            <a:r>
              <a:rPr lang="en-US" dirty="0">
                <a:solidFill>
                  <a:srgbClr val="F42929"/>
                </a:solidFill>
                <a:sym typeface="Symbol" pitchFamily="18" charset="2"/>
              </a:rPr>
              <a:t>4 times larger</a:t>
            </a:r>
            <a:r>
              <a:rPr lang="en-US" dirty="0">
                <a:sym typeface="Symbol" pitchFamily="18" charset="2"/>
              </a:rPr>
              <a:t>)</a:t>
            </a:r>
          </a:p>
          <a:p>
            <a:pPr lvl="2"/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concentric tracks are more efficient</a:t>
            </a:r>
          </a:p>
          <a:p>
            <a:pPr lvl="1"/>
            <a:r>
              <a:rPr lang="en-US" dirty="0">
                <a:sym typeface="Symbol" pitchFamily="18" charset="2"/>
              </a:rPr>
              <a:t>(+) more efficient use of figure area – longer axis allows for greater spatial detail</a:t>
            </a:r>
          </a:p>
          <a:p>
            <a:pPr lvl="1"/>
            <a:r>
              <a:rPr lang="en-US" dirty="0">
                <a:sym typeface="Symbol" pitchFamily="18" charset="2"/>
              </a:rPr>
              <a:t>(-) r is not constant in area (</a:t>
            </a:r>
            <a:r>
              <a:rPr lang="en-US" dirty="0" err="1">
                <a:sym typeface="Symbol" pitchFamily="18" charset="2"/>
              </a:rPr>
              <a:t>xy</a:t>
            </a:r>
            <a:r>
              <a:rPr lang="en-US" dirty="0">
                <a:sym typeface="Symbol" pitchFamily="18" charset="2"/>
              </a:rPr>
              <a:t> is) – shape is distorted</a:t>
            </a:r>
          </a:p>
          <a:p>
            <a:pPr lvl="1"/>
            <a:endParaRPr lang="en-US" dirty="0">
              <a:sym typeface="Symbol" pitchFamily="18" charset="2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1371600" y="4287838"/>
            <a:ext cx="2133600" cy="21097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1371600" y="5354638"/>
            <a:ext cx="2133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914400" y="518160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Garamond 3" pitchFamily="18" charset="0"/>
              </a:rPr>
              <a:t>2a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2552700" y="5345113"/>
            <a:ext cx="987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latin typeface="Myriad Roman" pitchFamily="34" charset="0"/>
              </a:rPr>
              <a:t>genome axis</a:t>
            </a: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1571625" y="4611688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B2B2B2"/>
                </a:solidFill>
                <a:latin typeface="Myriad Roman" pitchFamily="34" charset="0"/>
              </a:rPr>
              <a:t>DATA HERE</a:t>
            </a:r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1562100" y="5735638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B2B2B2"/>
                </a:solidFill>
                <a:latin typeface="Myriad Roman" pitchFamily="34" charset="0"/>
              </a:rPr>
              <a:t>DATA HERE</a:t>
            </a: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5105400" y="4297363"/>
            <a:ext cx="2133600" cy="21097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6286500" y="5354638"/>
            <a:ext cx="987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latin typeface="Myriad Roman" pitchFamily="34" charset="0"/>
              </a:rPr>
              <a:t>genome axis</a:t>
            </a:r>
          </a:p>
        </p:txBody>
      </p:sp>
      <p:sp>
        <p:nvSpPr>
          <p:cNvPr id="71698" name="Oval 18"/>
          <p:cNvSpPr>
            <a:spLocks noChangeArrowheads="1"/>
          </p:cNvSpPr>
          <p:nvPr/>
        </p:nvSpPr>
        <p:spPr bwMode="auto">
          <a:xfrm>
            <a:off x="5105400" y="4297363"/>
            <a:ext cx="2133600" cy="2133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>
            <a:off x="5105400" y="5364163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5518150" y="5287963"/>
            <a:ext cx="27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Garamond 3" pitchFamily="18" charset="0"/>
              </a:rPr>
              <a:t>a</a:t>
            </a:r>
          </a:p>
        </p:txBody>
      </p:sp>
      <p:sp>
        <p:nvSpPr>
          <p:cNvPr id="71700" name="Text Box 20"/>
          <p:cNvSpPr txBox="1">
            <a:spLocks noChangeArrowheads="1"/>
          </p:cNvSpPr>
          <p:nvPr/>
        </p:nvSpPr>
        <p:spPr bwMode="auto">
          <a:xfrm>
            <a:off x="7620000" y="4419600"/>
            <a:ext cx="987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latin typeface="Myriad Roman" pitchFamily="34" charset="0"/>
              </a:rPr>
              <a:t>genome axis</a:t>
            </a: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5343525" y="4764088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B2B2B2"/>
                </a:solidFill>
                <a:latin typeface="Myriad Roman" pitchFamily="34" charset="0"/>
              </a:rPr>
              <a:t>DATA HERE</a:t>
            </a:r>
          </a:p>
        </p:txBody>
      </p:sp>
      <p:sp>
        <p:nvSpPr>
          <p:cNvPr id="71702" name="Line 22"/>
          <p:cNvSpPr>
            <a:spLocks noChangeShapeType="1"/>
          </p:cNvSpPr>
          <p:nvPr/>
        </p:nvSpPr>
        <p:spPr bwMode="auto">
          <a:xfrm flipH="1">
            <a:off x="7010400" y="4572000"/>
            <a:ext cx="6096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Circos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Perl</a:t>
            </a:r>
            <a:endParaRPr lang="en-US" dirty="0"/>
          </a:p>
          <a:p>
            <a:r>
              <a:rPr lang="en-US" dirty="0"/>
              <a:t>graphics by </a:t>
            </a:r>
            <a:r>
              <a:rPr lang="en-US" dirty="0" smtClean="0"/>
              <a:t>GD (API to </a:t>
            </a:r>
            <a:r>
              <a:rPr lang="en-US" dirty="0" err="1" smtClean="0"/>
              <a:t>gd</a:t>
            </a:r>
            <a:r>
              <a:rPr lang="en-US" dirty="0" smtClean="0"/>
              <a:t> graphics library)</a:t>
            </a:r>
            <a:endParaRPr lang="en-US" dirty="0"/>
          </a:p>
          <a:p>
            <a:r>
              <a:rPr lang="en-US" dirty="0"/>
              <a:t>Apache-like configuration file</a:t>
            </a:r>
          </a:p>
          <a:p>
            <a:endParaRPr lang="en-US" dirty="0"/>
          </a:p>
          <a:p>
            <a:r>
              <a:rPr lang="en-US" i="1" dirty="0" smtClean="0"/>
              <a:t>mkweb.bcgsc.ca/</a:t>
            </a:r>
            <a:r>
              <a:rPr lang="en-US" i="1" dirty="0" err="1" smtClean="0"/>
              <a:t>circos</a:t>
            </a:r>
            <a:endParaRPr lang="en-US" i="1" dirty="0"/>
          </a:p>
          <a:p>
            <a:pPr lvl="1"/>
            <a:endParaRPr lang="en-US" dirty="0"/>
          </a:p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generalized concentric data tracks</a:t>
            </a:r>
          </a:p>
          <a:p>
            <a:pPr lvl="2"/>
            <a:r>
              <a:rPr lang="en-US" dirty="0"/>
              <a:t>line, scatter, histogram</a:t>
            </a:r>
          </a:p>
          <a:p>
            <a:pPr lvl="2"/>
            <a:r>
              <a:rPr lang="en-US" dirty="0"/>
              <a:t>clone tiles</a:t>
            </a:r>
          </a:p>
          <a:p>
            <a:pPr lvl="2"/>
            <a:r>
              <a:rPr lang="en-US" dirty="0"/>
              <a:t>             mappings</a:t>
            </a:r>
          </a:p>
          <a:p>
            <a:pPr lvl="3"/>
            <a:r>
              <a:rPr lang="en-US" dirty="0"/>
              <a:t>dynamic geometry/line property rules</a:t>
            </a:r>
          </a:p>
          <a:p>
            <a:pPr lvl="1"/>
            <a:r>
              <a:rPr lang="en-US" dirty="0"/>
              <a:t>non-linear scale</a:t>
            </a:r>
          </a:p>
          <a:p>
            <a:pPr lvl="2"/>
            <a:r>
              <a:rPr lang="en-US" dirty="0"/>
              <a:t>regions can be locally zoomed without cropping</a:t>
            </a:r>
          </a:p>
          <a:p>
            <a:pPr lvl="1"/>
            <a:r>
              <a:rPr lang="en-US" dirty="0"/>
              <a:t>full user control over aspects of all elements</a:t>
            </a:r>
          </a:p>
          <a:p>
            <a:pPr lvl="2"/>
            <a:r>
              <a:rPr lang="en-US" dirty="0" err="1"/>
              <a:t>colour</a:t>
            </a:r>
            <a:r>
              <a:rPr lang="en-US" dirty="0"/>
              <a:t>, thickness, stroke, etc</a:t>
            </a:r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Circular Axis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990600"/>
            <a:ext cx="2857500" cy="5135563"/>
          </a:xfrm>
        </p:spPr>
        <p:txBody>
          <a:bodyPr/>
          <a:lstStyle/>
          <a:p>
            <a:r>
              <a:rPr lang="en-US"/>
              <a:t>start with objects that have a distance scale</a:t>
            </a:r>
          </a:p>
          <a:p>
            <a:pPr lvl="1"/>
            <a:r>
              <a:rPr lang="en-US"/>
              <a:t>chromosome</a:t>
            </a:r>
          </a:p>
          <a:p>
            <a:pPr lvl="1"/>
            <a:r>
              <a:rPr lang="en-US"/>
              <a:t>contig</a:t>
            </a:r>
          </a:p>
          <a:p>
            <a:pPr lvl="1"/>
            <a:r>
              <a:rPr lang="en-US"/>
              <a:t>sequence</a:t>
            </a:r>
          </a:p>
          <a:p>
            <a:pPr lvl="1"/>
            <a:r>
              <a:rPr lang="en-US"/>
              <a:t>map</a:t>
            </a:r>
          </a:p>
          <a:p>
            <a:pPr lvl="1"/>
            <a:endParaRPr lang="en-US"/>
          </a:p>
          <a:p>
            <a:r>
              <a:rPr lang="en-US"/>
              <a:t>place objects around the circle</a:t>
            </a:r>
          </a:p>
          <a:p>
            <a:pPr lvl="1"/>
            <a:r>
              <a:rPr lang="en-US"/>
              <a:t>order can be optimized for better routing</a:t>
            </a:r>
          </a:p>
          <a:p>
            <a:pPr lvl="1"/>
            <a:endParaRPr lang="en-US"/>
          </a:p>
          <a:p>
            <a:r>
              <a:rPr lang="en-US"/>
              <a:t>superimpose data tracks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75780" name="Picture 4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838200"/>
            <a:ext cx="55626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Genomic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since I work in genomics, I have spent most of my time applying </a:t>
            </a:r>
            <a:r>
              <a:rPr lang="en-US" dirty="0" err="1" smtClean="0"/>
              <a:t>Circos</a:t>
            </a:r>
            <a:r>
              <a:rPr lang="en-US" dirty="0" smtClean="0"/>
              <a:t> to data in this field, but circular axis layout can be applied to visualizing other data (e.g. database table relationships)</a:t>
            </a:r>
          </a:p>
          <a:p>
            <a:r>
              <a:rPr lang="en-US" dirty="0" smtClean="0"/>
              <a:t>this talk will focus on genomics, though</a:t>
            </a:r>
            <a:endParaRPr lang="en-US" dirty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362200"/>
            <a:ext cx="5638800" cy="378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477000" y="3200400"/>
            <a:ext cx="25197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heSans 6 SemiBold" pitchFamily="34" charset="0"/>
              </a:rPr>
              <a:t>image by </a:t>
            </a:r>
            <a:r>
              <a:rPr lang="en-US" sz="1400" dirty="0" err="1" smtClean="0">
                <a:latin typeface="TheSans 6 SemiBold" pitchFamily="34" charset="0"/>
              </a:rPr>
              <a:t>Schemaball</a:t>
            </a:r>
            <a:r>
              <a:rPr lang="en-US" sz="1400" dirty="0" smtClean="0">
                <a:latin typeface="TheSans 6 SemiBold" pitchFamily="34" charset="0"/>
              </a:rPr>
              <a:t> shows </a:t>
            </a:r>
          </a:p>
          <a:p>
            <a:r>
              <a:rPr lang="en-US" sz="1400" dirty="0" smtClean="0">
                <a:latin typeface="TheSans 6 SemiBold" pitchFamily="34" charset="0"/>
              </a:rPr>
              <a:t>foreign key relationships</a:t>
            </a:r>
          </a:p>
          <a:p>
            <a:r>
              <a:rPr lang="en-US" sz="1400" dirty="0" smtClean="0">
                <a:latin typeface="TheSans 6 SemiBold" pitchFamily="34" charset="0"/>
              </a:rPr>
              <a:t>between tables in a database</a:t>
            </a:r>
          </a:p>
          <a:p>
            <a:endParaRPr lang="en-US" sz="1400" dirty="0">
              <a:latin typeface="TheSans 6 SemiBold" pitchFamily="34" charset="0"/>
            </a:endParaRPr>
          </a:p>
          <a:p>
            <a:r>
              <a:rPr lang="en-US" sz="1400" dirty="0" smtClean="0">
                <a:latin typeface="TheSans 6 SemiBold" pitchFamily="34" charset="0"/>
              </a:rPr>
              <a:t>here, each glyph along the</a:t>
            </a:r>
          </a:p>
          <a:p>
            <a:r>
              <a:rPr lang="en-US" sz="1400" dirty="0" smtClean="0">
                <a:latin typeface="TheSans 6 SemiBold" pitchFamily="34" charset="0"/>
              </a:rPr>
              <a:t>circle represents a table, and</a:t>
            </a:r>
          </a:p>
          <a:p>
            <a:r>
              <a:rPr lang="en-US" sz="1400" dirty="0" smtClean="0">
                <a:latin typeface="TheSans 6 SemiBold" pitchFamily="34" charset="0"/>
              </a:rPr>
              <a:t>joining lines represent foreign</a:t>
            </a:r>
          </a:p>
          <a:p>
            <a:r>
              <a:rPr lang="en-US" sz="1400" dirty="0" smtClean="0">
                <a:latin typeface="TheSans 6 SemiBold" pitchFamily="34" charset="0"/>
              </a:rPr>
              <a:t>keys</a:t>
            </a:r>
          </a:p>
          <a:p>
            <a:endParaRPr lang="en-US" sz="1400" dirty="0" smtClean="0">
              <a:latin typeface="TheSans 6 SemiBold" pitchFamily="34" charset="0"/>
            </a:endParaRPr>
          </a:p>
          <a:p>
            <a:r>
              <a:rPr lang="en-US" sz="1400" i="1" dirty="0" smtClean="0">
                <a:latin typeface="TheSans 6 SemiBold" pitchFamily="34" charset="0"/>
              </a:rPr>
              <a:t>mkweb.bcgsc.ca/</a:t>
            </a:r>
            <a:r>
              <a:rPr lang="en-US" sz="1400" i="1" dirty="0" err="1" smtClean="0">
                <a:latin typeface="TheSans 6 SemiBold" pitchFamily="34" charset="0"/>
              </a:rPr>
              <a:t>schemaball</a:t>
            </a:r>
            <a:endParaRPr lang="en-US" sz="1400" i="1" dirty="0">
              <a:latin typeface="TheSans 6 SemiBold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Configuration File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381000" y="1066800"/>
            <a:ext cx="52133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Courier New" pitchFamily="49" charset="0"/>
              </a:rPr>
              <a:t>&lt;colors&gt;</a:t>
            </a:r>
          </a:p>
          <a:p>
            <a:r>
              <a:rPr lang="en-US" sz="1000">
                <a:latin typeface="Courier New" pitchFamily="49" charset="0"/>
              </a:rPr>
              <a:t>&lt;&lt;include ../etc/colors.conf&gt;&gt;</a:t>
            </a:r>
          </a:p>
          <a:p>
            <a:r>
              <a:rPr lang="en-US" sz="1000">
                <a:latin typeface="Courier New" pitchFamily="49" charset="0"/>
              </a:rPr>
              <a:t>&lt;/colors&gt;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karyotype   = ../data/karyotype_hg17.txt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outputdir   = /home/martink/www/htdocs/circos/tutorial/001</a:t>
            </a:r>
          </a:p>
          <a:p>
            <a:r>
              <a:rPr lang="en-US" sz="1000">
                <a:latin typeface="Courier New" pitchFamily="49" charset="0"/>
              </a:rPr>
              <a:t>outputfile  = 4.gif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radius       = 500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chrspacing     = 5e6</a:t>
            </a:r>
          </a:p>
          <a:p>
            <a:r>
              <a:rPr lang="en-US" sz="1000">
                <a:latin typeface="Courier New" pitchFamily="49" charset="0"/>
              </a:rPr>
              <a:t>chrthickness   = 20</a:t>
            </a:r>
          </a:p>
          <a:p>
            <a:r>
              <a:rPr lang="en-US" sz="1000">
                <a:latin typeface="Courier New" pitchFamily="49" charset="0"/>
              </a:rPr>
              <a:t>chrstroke      = 2</a:t>
            </a:r>
          </a:p>
          <a:p>
            <a:r>
              <a:rPr lang="en-US" sz="1000">
                <a:latin typeface="Courier New" pitchFamily="49" charset="0"/>
              </a:rPr>
              <a:t>chrcolor       = black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chrradius      = 0.9</a:t>
            </a:r>
          </a:p>
          <a:p>
            <a:r>
              <a:rPr lang="en-US" sz="1000">
                <a:latin typeface="Courier New" pitchFamily="49" charset="0"/>
              </a:rPr>
              <a:t>chrlabel       = yes</a:t>
            </a:r>
          </a:p>
          <a:p>
            <a:r>
              <a:rPr lang="en-US" sz="1000">
                <a:latin typeface="Courier New" pitchFamily="49" charset="0"/>
              </a:rPr>
              <a:t>chrlabelradius = 0.75</a:t>
            </a:r>
          </a:p>
          <a:p>
            <a:r>
              <a:rPr lang="en-US" sz="1000">
                <a:latin typeface="Courier New" pitchFamily="49" charset="0"/>
              </a:rPr>
              <a:t>chrlabelsize   = 24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bandstroke      = 1</a:t>
            </a:r>
          </a:p>
          <a:p>
            <a:r>
              <a:rPr lang="en-US" sz="1000">
                <a:latin typeface="Courier New" pitchFamily="49" charset="0"/>
              </a:rPr>
              <a:t>showbands       = yes</a:t>
            </a:r>
          </a:p>
          <a:p>
            <a:r>
              <a:rPr lang="en-US" sz="1000">
                <a:latin typeface="Courier New" pitchFamily="49" charset="0"/>
              </a:rPr>
              <a:t>fillbands       = yes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chromosomes = 1:0-100000000,2,3,4:50000000-,5,15,16:-40000000,17,X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chrticklabels     = yes</a:t>
            </a:r>
          </a:p>
          <a:p>
            <a:r>
              <a:rPr lang="en-US" sz="1000">
                <a:latin typeface="Courier New" pitchFamily="49" charset="0"/>
              </a:rPr>
              <a:t>tickmultiplier    = 1e-6  </a:t>
            </a:r>
          </a:p>
          <a:p>
            <a:r>
              <a:rPr lang="en-US" sz="1000">
                <a:latin typeface="Courier New" pitchFamily="49" charset="0"/>
              </a:rPr>
              <a:t>tickradiusoffset  = 0.0   </a:t>
            </a:r>
          </a:p>
          <a:p>
            <a:r>
              <a:rPr lang="en-US" sz="1000">
                <a:latin typeface="Courier New" pitchFamily="49" charset="0"/>
              </a:rPr>
              <a:t>gridoffset        = 0</a:t>
            </a:r>
          </a:p>
          <a:p>
            <a:r>
              <a:rPr lang="en-US" sz="1000">
                <a:latin typeface="Courier New" pitchFamily="49" charset="0"/>
              </a:rPr>
              <a:t>gridstart         = 0.55</a:t>
            </a:r>
          </a:p>
          <a:p>
            <a:endParaRPr lang="en-US" sz="1000">
              <a:latin typeface="Courier New" pitchFamily="49" charset="0"/>
            </a:endParaRP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6096000" y="1066800"/>
            <a:ext cx="1708150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42929"/>
                </a:solidFill>
                <a:latin typeface="Courier New" pitchFamily="49" charset="0"/>
              </a:rPr>
              <a:t>&lt;ticks&gt;</a:t>
            </a:r>
          </a:p>
          <a:p>
            <a:r>
              <a:rPr lang="en-US" sz="1000">
                <a:latin typeface="Courier New" pitchFamily="49" charset="0"/>
              </a:rPr>
              <a:t>&lt;tick&gt;</a:t>
            </a:r>
          </a:p>
          <a:p>
            <a:r>
              <a:rPr lang="en-US" sz="1000">
                <a:latin typeface="Courier New" pitchFamily="49" charset="0"/>
              </a:rPr>
              <a:t>spacing   = 1000000</a:t>
            </a:r>
          </a:p>
          <a:p>
            <a:r>
              <a:rPr lang="en-US" sz="1000">
                <a:latin typeface="Courier New" pitchFamily="49" charset="0"/>
              </a:rPr>
              <a:t>size      = 5</a:t>
            </a:r>
          </a:p>
          <a:p>
            <a:r>
              <a:rPr lang="en-US" sz="1000">
                <a:latin typeface="Courier New" pitchFamily="49" charset="0"/>
              </a:rPr>
              <a:t>thickness = 1</a:t>
            </a:r>
          </a:p>
          <a:p>
            <a:r>
              <a:rPr lang="en-US" sz="1000">
                <a:latin typeface="Courier New" pitchFamily="49" charset="0"/>
              </a:rPr>
              <a:t>color     = grey</a:t>
            </a:r>
          </a:p>
          <a:p>
            <a:r>
              <a:rPr lang="en-US" sz="1000">
                <a:latin typeface="Courier New" pitchFamily="49" charset="0"/>
              </a:rPr>
              <a:t>label     = no</a:t>
            </a:r>
          </a:p>
          <a:p>
            <a:r>
              <a:rPr lang="en-US" sz="1000">
                <a:latin typeface="Courier New" pitchFamily="49" charset="0"/>
              </a:rPr>
              <a:t>labelsize = 12</a:t>
            </a:r>
          </a:p>
          <a:p>
            <a:r>
              <a:rPr lang="en-US" sz="1000">
                <a:latin typeface="Courier New" pitchFamily="49" charset="0"/>
              </a:rPr>
              <a:t>format    = %d</a:t>
            </a:r>
          </a:p>
          <a:p>
            <a:r>
              <a:rPr lang="en-US" sz="1000">
                <a:latin typeface="Courier New" pitchFamily="49" charset="0"/>
              </a:rPr>
              <a:t>grid      = no</a:t>
            </a:r>
          </a:p>
          <a:p>
            <a:r>
              <a:rPr lang="en-US" sz="1000">
                <a:latin typeface="Courier New" pitchFamily="49" charset="0"/>
              </a:rPr>
              <a:t>&lt;/tick&gt;</a:t>
            </a:r>
          </a:p>
          <a:p>
            <a:r>
              <a:rPr lang="en-US" sz="1000">
                <a:latin typeface="Courier New" pitchFamily="49" charset="0"/>
              </a:rPr>
              <a:t>&lt;tick&gt;</a:t>
            </a:r>
          </a:p>
          <a:p>
            <a:r>
              <a:rPr lang="en-US" sz="1000">
                <a:latin typeface="Courier New" pitchFamily="49" charset="0"/>
              </a:rPr>
              <a:t>spacing   = 5000000</a:t>
            </a:r>
          </a:p>
          <a:p>
            <a:r>
              <a:rPr lang="en-US" sz="1000">
                <a:latin typeface="Courier New" pitchFamily="49" charset="0"/>
              </a:rPr>
              <a:t>size      = 7</a:t>
            </a:r>
          </a:p>
          <a:p>
            <a:r>
              <a:rPr lang="en-US" sz="1000">
                <a:latin typeface="Courier New" pitchFamily="49" charset="0"/>
              </a:rPr>
              <a:t>thickness = 1</a:t>
            </a:r>
          </a:p>
          <a:p>
            <a:r>
              <a:rPr lang="en-US" sz="1000">
                <a:latin typeface="Courier New" pitchFamily="49" charset="0"/>
              </a:rPr>
              <a:t>color     = black</a:t>
            </a:r>
          </a:p>
          <a:p>
            <a:r>
              <a:rPr lang="en-US" sz="1000">
                <a:latin typeface="Courier New" pitchFamily="49" charset="0"/>
              </a:rPr>
              <a:t>label     = no</a:t>
            </a:r>
          </a:p>
          <a:p>
            <a:r>
              <a:rPr lang="en-US" sz="1000">
                <a:latin typeface="Courier New" pitchFamily="49" charset="0"/>
              </a:rPr>
              <a:t>labelsize = 6</a:t>
            </a:r>
          </a:p>
          <a:p>
            <a:r>
              <a:rPr lang="en-US" sz="1000">
                <a:latin typeface="Courier New" pitchFamily="49" charset="0"/>
              </a:rPr>
              <a:t>format    = %.1f</a:t>
            </a:r>
          </a:p>
          <a:p>
            <a:r>
              <a:rPr lang="en-US" sz="1000">
                <a:latin typeface="Courier New" pitchFamily="49" charset="0"/>
              </a:rPr>
              <a:t>grid      = no</a:t>
            </a:r>
          </a:p>
          <a:p>
            <a:r>
              <a:rPr lang="en-US" sz="1000">
                <a:latin typeface="Courier New" pitchFamily="49" charset="0"/>
              </a:rPr>
              <a:t>gridcolor = grey</a:t>
            </a:r>
          </a:p>
          <a:p>
            <a:r>
              <a:rPr lang="en-US" sz="1000">
                <a:latin typeface="Courier New" pitchFamily="49" charset="0"/>
              </a:rPr>
              <a:t>&lt;/tick&gt;</a:t>
            </a:r>
          </a:p>
          <a:p>
            <a:r>
              <a:rPr lang="en-US" sz="1000">
                <a:latin typeface="Courier New" pitchFamily="49" charset="0"/>
              </a:rPr>
              <a:t>&lt;tick&gt;</a:t>
            </a:r>
          </a:p>
          <a:p>
            <a:r>
              <a:rPr lang="en-US" sz="1000">
                <a:latin typeface="Courier New" pitchFamily="49" charset="0"/>
              </a:rPr>
              <a:t>spacing   = 10000000</a:t>
            </a:r>
          </a:p>
          <a:p>
            <a:r>
              <a:rPr lang="en-US" sz="1000">
                <a:latin typeface="Courier New" pitchFamily="49" charset="0"/>
              </a:rPr>
              <a:t>size      = 10</a:t>
            </a:r>
          </a:p>
          <a:p>
            <a:r>
              <a:rPr lang="en-US" sz="1000">
                <a:latin typeface="Courier New" pitchFamily="49" charset="0"/>
              </a:rPr>
              <a:t>thickness = 1</a:t>
            </a:r>
          </a:p>
          <a:p>
            <a:r>
              <a:rPr lang="en-US" sz="1000">
                <a:latin typeface="Courier New" pitchFamily="49" charset="0"/>
              </a:rPr>
              <a:t>color     = black</a:t>
            </a:r>
          </a:p>
          <a:p>
            <a:r>
              <a:rPr lang="en-US" sz="1000">
                <a:latin typeface="Courier New" pitchFamily="49" charset="0"/>
              </a:rPr>
              <a:t>label     = yes</a:t>
            </a:r>
          </a:p>
          <a:p>
            <a:r>
              <a:rPr lang="en-US" sz="1000">
                <a:latin typeface="Courier New" pitchFamily="49" charset="0"/>
              </a:rPr>
              <a:t>labelsize = 8</a:t>
            </a:r>
          </a:p>
          <a:p>
            <a:r>
              <a:rPr lang="en-US" sz="1000">
                <a:latin typeface="Courier New" pitchFamily="49" charset="0"/>
              </a:rPr>
              <a:t>format    = %d</a:t>
            </a:r>
          </a:p>
          <a:p>
            <a:r>
              <a:rPr lang="en-US" sz="1000">
                <a:latin typeface="Courier New" pitchFamily="49" charset="0"/>
              </a:rPr>
              <a:t>grid      = no</a:t>
            </a:r>
          </a:p>
          <a:p>
            <a:r>
              <a:rPr lang="en-US" sz="1000">
                <a:latin typeface="Courier New" pitchFamily="49" charset="0"/>
              </a:rPr>
              <a:t>gridcolor = dgrey</a:t>
            </a:r>
          </a:p>
          <a:p>
            <a:r>
              <a:rPr lang="en-US" sz="1000">
                <a:latin typeface="Courier New" pitchFamily="49" charset="0"/>
              </a:rPr>
              <a:t>&lt;/tick&gt;</a:t>
            </a:r>
          </a:p>
          <a:p>
            <a:r>
              <a:rPr lang="en-US" sz="1000">
                <a:solidFill>
                  <a:srgbClr val="F42929"/>
                </a:solidFill>
                <a:latin typeface="Courier New" pitchFamily="49" charset="0"/>
              </a:rPr>
              <a:t>&lt;/ticks&gt;</a:t>
            </a:r>
          </a:p>
          <a:p>
            <a:endParaRPr lang="en-US" sz="1000">
              <a:solidFill>
                <a:srgbClr val="F42929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Highlights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990600"/>
            <a:ext cx="3009900" cy="5135563"/>
          </a:xfrm>
        </p:spPr>
        <p:txBody>
          <a:bodyPr/>
          <a:lstStyle/>
          <a:p>
            <a:r>
              <a:rPr lang="en-US"/>
              <a:t>you can </a:t>
            </a:r>
            <a:r>
              <a:rPr lang="en-US" b="1"/>
              <a:t>highlight</a:t>
            </a:r>
            <a:r>
              <a:rPr lang="en-US"/>
              <a:t> regions by creating coloured slices</a:t>
            </a:r>
          </a:p>
          <a:p>
            <a:pPr lvl="1"/>
            <a:r>
              <a:rPr lang="en-US"/>
              <a:t>order of layering controlled by z-level for each element</a:t>
            </a:r>
          </a:p>
          <a:p>
            <a:pPr lvl="1"/>
            <a:r>
              <a:rPr lang="en-US"/>
              <a:t>highlights sit in the back, under all other elements</a:t>
            </a:r>
          </a:p>
        </p:txBody>
      </p:sp>
      <p:pic>
        <p:nvPicPr>
          <p:cNvPr id="76804" name="Picture 4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762000"/>
            <a:ext cx="56388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Genome-to-Genome Mappings</a:t>
            </a:r>
            <a:endParaRPr lang="en-US" dirty="0"/>
          </a:p>
        </p:txBody>
      </p:sp>
      <p:pic>
        <p:nvPicPr>
          <p:cNvPr id="9223" name="Picture 7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143000"/>
            <a:ext cx="4953000" cy="4953000"/>
          </a:xfrm>
          <a:prstGeom prst="rect">
            <a:avLst/>
          </a:prstGeom>
          <a:noFill/>
        </p:spPr>
      </p:pic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33400" y="1219200"/>
            <a:ext cx="26987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Courier New" pitchFamily="49" charset="0"/>
              </a:rPr>
              <a:t># in configuration file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&lt;links segdup&gt;</a:t>
            </a:r>
          </a:p>
          <a:p>
            <a:r>
              <a:rPr lang="en-US" sz="1000">
                <a:latin typeface="Courier New" pitchFamily="49" charset="0"/>
              </a:rPr>
              <a:t>  show         = yes</a:t>
            </a:r>
          </a:p>
          <a:p>
            <a:r>
              <a:rPr lang="en-US" sz="1000">
                <a:latin typeface="Courier New" pitchFamily="49" charset="0"/>
              </a:rPr>
              <a:t>  color        = black</a:t>
            </a:r>
          </a:p>
          <a:p>
            <a:r>
              <a:rPr lang="en-US" sz="1000">
                <a:latin typeface="Courier New" pitchFamily="49" charset="0"/>
              </a:rPr>
              <a:t>  thickness    = 1</a:t>
            </a:r>
          </a:p>
          <a:p>
            <a:r>
              <a:rPr lang="en-US" sz="1000">
                <a:latin typeface="Courier New" pitchFamily="49" charset="0"/>
              </a:rPr>
              <a:t>  offset       = 0</a:t>
            </a:r>
          </a:p>
          <a:p>
            <a:r>
              <a:rPr lang="en-US" sz="1000">
                <a:latin typeface="Courier New" pitchFamily="49" charset="0"/>
              </a:rPr>
              <a:t>  bezierradius = 0.3</a:t>
            </a:r>
          </a:p>
          <a:p>
            <a:r>
              <a:rPr lang="en-US" sz="1000">
                <a:latin typeface="Courier New" pitchFamily="49" charset="0"/>
              </a:rPr>
              <a:t>  file         = segdups.txt</a:t>
            </a:r>
          </a:p>
          <a:p>
            <a:r>
              <a:rPr lang="en-US" sz="1000">
                <a:latin typeface="Courier New" pitchFamily="49" charset="0"/>
              </a:rPr>
              <a:t>&lt;/links&gt;</a:t>
            </a:r>
          </a:p>
          <a:p>
            <a:endParaRPr lang="en-US" sz="1000">
              <a:latin typeface="Courier New" pitchFamily="49" charset="0"/>
            </a:endParaRPr>
          </a:p>
          <a:p>
            <a:endParaRPr lang="en-US" sz="1000">
              <a:latin typeface="Courier New" pitchFamily="49" charset="0"/>
            </a:endParaRPr>
          </a:p>
          <a:p>
            <a:endParaRPr lang="en-US" sz="1000">
              <a:latin typeface="Courier New" pitchFamily="49" charset="0"/>
            </a:endParaRPr>
          </a:p>
          <a:p>
            <a:endParaRPr lang="en-US" sz="1000">
              <a:latin typeface="Courier New" pitchFamily="49" charset="0"/>
            </a:endParaRPr>
          </a:p>
          <a:p>
            <a:endParaRPr lang="en-US" sz="1000">
              <a:latin typeface="Courier New" pitchFamily="49" charset="0"/>
            </a:endParaRPr>
          </a:p>
          <a:p>
            <a:endParaRPr lang="en-US" sz="1000">
              <a:latin typeface="Courier New" pitchFamily="49" charset="0"/>
            </a:endParaRP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# segdups.txt format</a:t>
            </a:r>
          </a:p>
          <a:p>
            <a:r>
              <a:rPr lang="en-US" sz="1000">
                <a:latin typeface="Courier New" pitchFamily="49" charset="0"/>
              </a:rPr>
              <a:t># ID chr1 pos11 pos12</a:t>
            </a:r>
          </a:p>
          <a:p>
            <a:r>
              <a:rPr lang="en-US" sz="1000">
                <a:latin typeface="Courier New" pitchFamily="49" charset="0"/>
              </a:rPr>
              <a:t># ID chr2 pos21 pos22</a:t>
            </a:r>
          </a:p>
          <a:p>
            <a:r>
              <a:rPr lang="en-US" sz="1000">
                <a:latin typeface="Courier New" pitchFamily="49" charset="0"/>
              </a:rPr>
              <a:t>. . .</a:t>
            </a:r>
          </a:p>
          <a:p>
            <a:r>
              <a:rPr lang="en-US" sz="1000">
                <a:latin typeface="Courier New" pitchFamily="49" charset="0"/>
              </a:rPr>
              <a:t>segdup10133 13 17975618 17981753</a:t>
            </a:r>
          </a:p>
          <a:p>
            <a:r>
              <a:rPr lang="en-US" sz="1000">
                <a:latin typeface="Courier New" pitchFamily="49" charset="0"/>
              </a:rPr>
              <a:t>segdup10133 4 131149507 131155638</a:t>
            </a:r>
          </a:p>
          <a:p>
            <a:r>
              <a:rPr lang="en-US" sz="1000">
                <a:latin typeface="Courier New" pitchFamily="49" charset="0"/>
              </a:rPr>
              <a:t>segdup10148 4 131149510 131152617</a:t>
            </a:r>
          </a:p>
          <a:p>
            <a:r>
              <a:rPr lang="en-US" sz="1000">
                <a:latin typeface="Courier New" pitchFamily="49" charset="0"/>
              </a:rPr>
              <a:t>segdup10148 4 131156685 131159786</a:t>
            </a:r>
          </a:p>
          <a:p>
            <a:r>
              <a:rPr lang="en-US" sz="1000" b="1">
                <a:latin typeface="Courier New" pitchFamily="49" charset="0"/>
              </a:rPr>
              <a:t>segdup10156 1 143389520 143392018</a:t>
            </a:r>
          </a:p>
          <a:p>
            <a:r>
              <a:rPr lang="en-US" sz="1000" b="1">
                <a:latin typeface="Courier New" pitchFamily="49" charset="0"/>
              </a:rPr>
              <a:t>segdup10156 4 131156687 131159175</a:t>
            </a:r>
          </a:p>
          <a:p>
            <a:r>
              <a:rPr lang="en-US" sz="1000">
                <a:latin typeface="Courier New" pitchFamily="49" charset="0"/>
              </a:rPr>
              <a:t>segdup10161 13 17989958 17991102</a:t>
            </a:r>
          </a:p>
          <a:p>
            <a:r>
              <a:rPr lang="en-US" sz="1000">
                <a:latin typeface="Courier New" pitchFamily="49" charset="0"/>
              </a:rPr>
              <a:t>segdup10161 4 131158639 131159786</a:t>
            </a:r>
          </a:p>
          <a:p>
            <a:r>
              <a:rPr lang="en-US" sz="1000">
                <a:latin typeface="Courier New" pitchFamily="49" charset="0"/>
              </a:rPr>
              <a:t>. . .</a:t>
            </a:r>
          </a:p>
          <a:p>
            <a:endParaRPr lang="en-US" sz="1000">
              <a:latin typeface="Courier New" pitchFamily="49" charset="0"/>
            </a:endParaRPr>
          </a:p>
          <a:p>
            <a:endParaRPr lang="en-US" sz="1000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Formatting Rules</a:t>
            </a:r>
          </a:p>
        </p:txBody>
      </p:sp>
      <p:pic>
        <p:nvPicPr>
          <p:cNvPr id="78852" name="Picture 4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066800"/>
            <a:ext cx="5181600" cy="5181600"/>
          </a:xfrm>
          <a:prstGeom prst="rect">
            <a:avLst/>
          </a:prstGeom>
          <a:noFill/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609600" y="1219200"/>
            <a:ext cx="231775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Courier New" pitchFamily="49" charset="0"/>
              </a:rPr>
              <a:t>&lt;links segdup98&gt;</a:t>
            </a:r>
          </a:p>
          <a:p>
            <a:r>
              <a:rPr lang="en-US" sz="1000">
                <a:latin typeface="Courier New" pitchFamily="49" charset="0"/>
              </a:rPr>
              <a:t>  show         = yes</a:t>
            </a:r>
          </a:p>
          <a:p>
            <a:r>
              <a:rPr lang="en-US" sz="1000">
                <a:latin typeface="Courier New" pitchFamily="49" charset="0"/>
              </a:rPr>
              <a:t>  color        = grey</a:t>
            </a:r>
          </a:p>
          <a:p>
            <a:r>
              <a:rPr lang="en-US" sz="1000">
                <a:latin typeface="Courier New" pitchFamily="49" charset="0"/>
              </a:rPr>
              <a:t>  thickness    = 2</a:t>
            </a:r>
          </a:p>
          <a:p>
            <a:r>
              <a:rPr lang="en-US" sz="1000">
                <a:latin typeface="Courier New" pitchFamily="49" charset="0"/>
              </a:rPr>
              <a:t>  offset       = 0</a:t>
            </a:r>
          </a:p>
          <a:p>
            <a:r>
              <a:rPr lang="en-US" sz="1000">
                <a:latin typeface="Courier New" pitchFamily="49" charset="0"/>
              </a:rPr>
              <a:t>  bezierradius = 0.2</a:t>
            </a:r>
          </a:p>
          <a:p>
            <a:r>
              <a:rPr lang="en-US" sz="1000">
                <a:latin typeface="Courier New" pitchFamily="49" charset="0"/>
              </a:rPr>
              <a:t>  file         = segdups.txt</a:t>
            </a:r>
          </a:p>
          <a:p>
            <a:r>
              <a:rPr lang="en-US" sz="1000">
                <a:latin typeface="Courier New" pitchFamily="49" charset="0"/>
              </a:rPr>
              <a:t>  z            = 0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  &lt;rule link&gt;</a:t>
            </a:r>
          </a:p>
          <a:p>
            <a:r>
              <a:rPr lang="en-US" sz="1000" b="1">
                <a:solidFill>
                  <a:srgbClr val="F42929"/>
                </a:solidFill>
                <a:latin typeface="Courier New" pitchFamily="49" charset="0"/>
              </a:rPr>
              <a:t>  FORMATTING RULE</a:t>
            </a:r>
          </a:p>
          <a:p>
            <a:r>
              <a:rPr lang="en-US" sz="1000">
                <a:latin typeface="Courier New" pitchFamily="49" charset="0"/>
              </a:rPr>
              <a:t>  &lt;/rule&gt;</a:t>
            </a:r>
          </a:p>
          <a:p>
            <a:r>
              <a:rPr lang="en-US" sz="1000">
                <a:latin typeface="Courier New" pitchFamily="49" charset="0"/>
              </a:rPr>
              <a:t>  . . .</a:t>
            </a:r>
          </a:p>
          <a:p>
            <a:r>
              <a:rPr lang="en-US" sz="1000">
                <a:latin typeface="Courier New" pitchFamily="49" charset="0"/>
              </a:rPr>
              <a:t>  &lt;rule link&gt;</a:t>
            </a:r>
          </a:p>
          <a:p>
            <a:r>
              <a:rPr lang="en-US" sz="1000" b="1">
                <a:solidFill>
                  <a:srgbClr val="F42929"/>
                </a:solidFill>
                <a:latin typeface="Courier New" pitchFamily="49" charset="0"/>
              </a:rPr>
              <a:t>  FORMATTING RULE</a:t>
            </a:r>
          </a:p>
          <a:p>
            <a:r>
              <a:rPr lang="en-US" sz="1000">
                <a:latin typeface="Courier New" pitchFamily="49" charset="0"/>
              </a:rPr>
              <a:t>  &lt;/rule&gt;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&lt;/links&gt;</a:t>
            </a:r>
          </a:p>
          <a:p>
            <a:endParaRPr lang="en-US" sz="1000">
              <a:latin typeface="Courier New" pitchFamily="49" charset="0"/>
            </a:endParaRPr>
          </a:p>
          <a:p>
            <a:endParaRPr lang="en-US" sz="1000">
              <a:latin typeface="Courier New" pitchFamily="49" charset="0"/>
            </a:endParaRPr>
          </a:p>
          <a:p>
            <a:endParaRPr lang="en-US" sz="1000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Formatting Rules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52400" y="914400"/>
            <a:ext cx="53340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>
                <a:latin typeface="Courier New" pitchFamily="49" charset="0"/>
              </a:rPr>
              <a:t>  </a:t>
            </a:r>
            <a:r>
              <a:rPr lang="en-US" sz="1000" b="1">
                <a:latin typeface="Courier New" pitchFamily="49" charset="0"/>
              </a:rPr>
              <a:t>rule</a:t>
            </a:r>
            <a:r>
              <a:rPr lang="en-US" sz="1000">
                <a:latin typeface="Courier New" pitchFamily="49" charset="0"/>
              </a:rPr>
              <a:t>  = '_CHR1_' eq '_CHR2_' &amp;&amp; abs(_POS1_-_POS2_) &lt; 10000000</a:t>
            </a:r>
          </a:p>
          <a:p>
            <a:r>
              <a:rPr lang="en-US" sz="1000">
                <a:latin typeface="Courier New" pitchFamily="49" charset="0"/>
              </a:rPr>
              <a:t>  </a:t>
            </a:r>
            <a:r>
              <a:rPr lang="en-US" sz="1000" b="1">
                <a:latin typeface="Courier New" pitchFamily="49" charset="0"/>
              </a:rPr>
              <a:t>color</a:t>
            </a:r>
            <a:r>
              <a:rPr lang="en-US" sz="1000">
                <a:latin typeface="Courier New" pitchFamily="49" charset="0"/>
              </a:rPr>
              <a:t> = blue</a:t>
            </a:r>
          </a:p>
          <a:p>
            <a:r>
              <a:rPr lang="en-US" sz="1000">
                <a:latin typeface="Courier New" pitchFamily="49" charset="0"/>
              </a:rPr>
              <a:t>  </a:t>
            </a:r>
            <a:r>
              <a:rPr lang="en-US" sz="1000" b="1">
                <a:latin typeface="Courier New" pitchFamily="49" charset="0"/>
              </a:rPr>
              <a:t>bezierradius</a:t>
            </a:r>
            <a:r>
              <a:rPr lang="en-US" sz="1000">
                <a:latin typeface="Courier New" pitchFamily="49" charset="0"/>
              </a:rPr>
              <a:t> = 0.7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  rule   = '_CHR1_' eq '_CHR2_' &amp;&amp; abs(_POS1_-_POS2_) &gt;= 10000000</a:t>
            </a:r>
          </a:p>
          <a:p>
            <a:r>
              <a:rPr lang="en-US" sz="1000">
                <a:latin typeface="Courier New" pitchFamily="49" charset="0"/>
              </a:rPr>
              <a:t>  color  = lblue</a:t>
            </a:r>
          </a:p>
          <a:p>
            <a:r>
              <a:rPr lang="en-US" sz="1000">
                <a:latin typeface="Courier New" pitchFamily="49" charset="0"/>
              </a:rPr>
              <a:t>  </a:t>
            </a:r>
            <a:r>
              <a:rPr lang="en-US" sz="1000" b="1">
                <a:latin typeface="Courier New" pitchFamily="49" charset="0"/>
              </a:rPr>
              <a:t>offset</a:t>
            </a:r>
            <a:r>
              <a:rPr lang="en-US" sz="1000">
                <a:latin typeface="Courier New" pitchFamily="49" charset="0"/>
              </a:rPr>
              <a:t> = 0.125</a:t>
            </a:r>
          </a:p>
          <a:p>
            <a:r>
              <a:rPr lang="en-US" sz="1000">
                <a:latin typeface="Courier New" pitchFamily="49" charset="0"/>
              </a:rPr>
              <a:t>  bezierradius = 0.6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  rule   = '_CHR1_' ne '_CHR2_' &amp;&amp; min(_SIZE1_,_SIZE2_) &gt;= 25000</a:t>
            </a:r>
          </a:p>
          <a:p>
            <a:r>
              <a:rPr lang="en-US" sz="1000">
                <a:latin typeface="Courier New" pitchFamily="49" charset="0"/>
              </a:rPr>
              <a:t>  offset = 0.25</a:t>
            </a:r>
          </a:p>
          <a:p>
            <a:r>
              <a:rPr lang="en-US" sz="1000">
                <a:latin typeface="Courier New" pitchFamily="49" charset="0"/>
              </a:rPr>
              <a:t>  color  = dred</a:t>
            </a:r>
          </a:p>
          <a:p>
            <a:r>
              <a:rPr lang="en-US" sz="1000">
                <a:latin typeface="Courier New" pitchFamily="49" charset="0"/>
              </a:rPr>
              <a:t>  z = 10</a:t>
            </a:r>
          </a:p>
          <a:p>
            <a:r>
              <a:rPr lang="en-US" sz="1000">
                <a:latin typeface="Courier New" pitchFamily="49" charset="0"/>
              </a:rPr>
              <a:t>  importance = 20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  rule   = '_CHR1_' ne '_CHR2_' &amp;&amp; min(_SIZE1_,_SIZE2_) &gt; 10000</a:t>
            </a:r>
          </a:p>
          <a:p>
            <a:r>
              <a:rPr lang="en-US" sz="1000">
                <a:latin typeface="Courier New" pitchFamily="49" charset="0"/>
              </a:rPr>
              <a:t>  offset = 0.25</a:t>
            </a:r>
          </a:p>
          <a:p>
            <a:r>
              <a:rPr lang="en-US" sz="1000">
                <a:latin typeface="Courier New" pitchFamily="49" charset="0"/>
              </a:rPr>
              <a:t>  color  = lred</a:t>
            </a:r>
          </a:p>
          <a:p>
            <a:r>
              <a:rPr lang="en-US" sz="1000">
                <a:latin typeface="Courier New" pitchFamily="49" charset="0"/>
              </a:rPr>
              <a:t>  z = 7</a:t>
            </a:r>
          </a:p>
          <a:p>
            <a:r>
              <a:rPr lang="en-US" sz="1000">
                <a:latin typeface="Courier New" pitchFamily="49" charset="0"/>
              </a:rPr>
              <a:t>  importance = 10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  rule   = '_CHR1_' ne '_CHR2_' &amp;&amp; min(_SIZE1_,_SIZE2_) &gt; 5000</a:t>
            </a:r>
          </a:p>
          <a:p>
            <a:r>
              <a:rPr lang="en-US" sz="1000">
                <a:latin typeface="Courier New" pitchFamily="49" charset="0"/>
              </a:rPr>
              <a:t>  offset = 0.25</a:t>
            </a:r>
          </a:p>
          <a:p>
            <a:r>
              <a:rPr lang="en-US" sz="1000">
                <a:latin typeface="Courier New" pitchFamily="49" charset="0"/>
              </a:rPr>
              <a:t>  color  = grey</a:t>
            </a:r>
          </a:p>
          <a:p>
            <a:r>
              <a:rPr lang="en-US" sz="1000">
                <a:latin typeface="Courier New" pitchFamily="49" charset="0"/>
              </a:rPr>
              <a:t>  importance = 5</a:t>
            </a:r>
          </a:p>
          <a:p>
            <a:r>
              <a:rPr lang="en-US" sz="1000">
                <a:latin typeface="Courier New" pitchFamily="49" charset="0"/>
              </a:rPr>
              <a:t>  z = 5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  rule   = '_CHR1_' ne '_CHR2_'</a:t>
            </a:r>
          </a:p>
          <a:p>
            <a:r>
              <a:rPr lang="en-US" sz="1000">
                <a:latin typeface="Courier New" pitchFamily="49" charset="0"/>
              </a:rPr>
              <a:t>  offset = 0.25</a:t>
            </a:r>
          </a:p>
          <a:p>
            <a:r>
              <a:rPr lang="en-US" sz="1000">
                <a:latin typeface="Courier New" pitchFamily="49" charset="0"/>
              </a:rPr>
              <a:t>  color  = vlred</a:t>
            </a:r>
          </a:p>
          <a:p>
            <a:r>
              <a:rPr lang="en-US" sz="1000">
                <a:latin typeface="Courier New" pitchFamily="49" charset="0"/>
              </a:rPr>
              <a:t>  z = 5</a:t>
            </a:r>
          </a:p>
          <a:p>
            <a:r>
              <a:rPr lang="en-US" sz="1000">
                <a:latin typeface="Courier New" pitchFamily="49" charset="0"/>
              </a:rPr>
              <a:t>  hide = yes</a:t>
            </a:r>
          </a:p>
        </p:txBody>
      </p:sp>
      <p:pic>
        <p:nvPicPr>
          <p:cNvPr id="79877" name="Picture 5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286000"/>
            <a:ext cx="4191000" cy="4191000"/>
          </a:xfrm>
          <a:prstGeom prst="rect">
            <a:avLst/>
          </a:prstGeom>
          <a:noFill/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6019800" y="2867025"/>
            <a:ext cx="227948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TheSans 6 SemiBold" pitchFamily="34" charset="0"/>
              </a:rPr>
              <a:t>1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0" y="990600"/>
            <a:ext cx="24558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+mn-lt"/>
              </a:rPr>
              <a:t>1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6477000" y="2971800"/>
            <a:ext cx="247184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TheSans 6 SemiBold" pitchFamily="34" charset="0"/>
              </a:rPr>
              <a:t>2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6705600" y="4191000"/>
            <a:ext cx="417102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TheSans 6 SemiBold" pitchFamily="34" charset="0"/>
              </a:rPr>
              <a:t>3 - 6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0" y="1752600"/>
            <a:ext cx="271228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+mn-lt"/>
              </a:rPr>
              <a:t>2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0" y="2590800"/>
            <a:ext cx="26802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+mn-lt"/>
              </a:rPr>
              <a:t>3</a:t>
            </a:r>
          </a:p>
        </p:txBody>
      </p:sp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0" y="3429000"/>
            <a:ext cx="28575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latin typeface="+mn-lt"/>
              </a:rPr>
              <a:t>4</a:t>
            </a:r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0" y="4343400"/>
            <a:ext cx="28575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latin typeface="+mn-lt"/>
              </a:rPr>
              <a:t>5</a:t>
            </a: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0" y="5257800"/>
            <a:ext cx="28575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latin typeface="+mn-lt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Formatting Rules</a:t>
            </a:r>
          </a:p>
        </p:txBody>
      </p:sp>
      <p:pic>
        <p:nvPicPr>
          <p:cNvPr id="80900" name="Picture 4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600200"/>
            <a:ext cx="4876800" cy="4876800"/>
          </a:xfrm>
          <a:prstGeom prst="rect">
            <a:avLst/>
          </a:prstGeom>
          <a:noFill/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152400" y="876300"/>
            <a:ext cx="3984625" cy="51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>
                <a:latin typeface="Courier New" pitchFamily="49" charset="0"/>
              </a:rPr>
              <a:t>  &lt;rule link&gt;</a:t>
            </a:r>
          </a:p>
          <a:p>
            <a:r>
              <a:rPr lang="en-US" sz="800">
                <a:latin typeface="Courier New" pitchFamily="49" charset="0"/>
              </a:rPr>
              <a:t>  importance = 100</a:t>
            </a:r>
          </a:p>
          <a:p>
            <a:r>
              <a:rPr lang="en-US" sz="800">
                <a:latin typeface="Courier New" pitchFamily="49" charset="0"/>
              </a:rPr>
              <a:t>  rule  = '_CHR1_' eq '_CHR2_'</a:t>
            </a:r>
          </a:p>
          <a:p>
            <a:r>
              <a:rPr lang="en-US" sz="800">
                <a:latin typeface="Courier New" pitchFamily="49" charset="0"/>
              </a:rPr>
              <a:t>  hide = yes</a:t>
            </a:r>
          </a:p>
          <a:p>
            <a:r>
              <a:rPr lang="en-US" sz="800">
                <a:latin typeface="Courier New" pitchFamily="49" charset="0"/>
              </a:rPr>
              <a:t>  &lt;/rule&gt;</a:t>
            </a:r>
          </a:p>
          <a:p>
            <a:endParaRPr lang="en-US" sz="800">
              <a:latin typeface="Courier New" pitchFamily="49" charset="0"/>
            </a:endParaRPr>
          </a:p>
          <a:p>
            <a:r>
              <a:rPr lang="en-US" sz="800">
                <a:latin typeface="Courier New" pitchFamily="49" charset="0"/>
              </a:rPr>
              <a:t>  &lt;rule link&gt;</a:t>
            </a:r>
          </a:p>
          <a:p>
            <a:r>
              <a:rPr lang="en-US" sz="800">
                <a:latin typeface="Courier New" pitchFamily="49" charset="0"/>
              </a:rPr>
              <a:t>  importance = 100</a:t>
            </a:r>
          </a:p>
          <a:p>
            <a:r>
              <a:rPr lang="en-US" sz="800">
                <a:latin typeface="Courier New" pitchFamily="49" charset="0"/>
              </a:rPr>
              <a:t>  rule   = '_CHR1_' ne '_CHR2_' &amp;&amp; min(_SIZE1_,_SIZE2_) &lt; 5000</a:t>
            </a:r>
          </a:p>
          <a:p>
            <a:r>
              <a:rPr lang="en-US" sz="800">
                <a:latin typeface="Courier New" pitchFamily="49" charset="0"/>
              </a:rPr>
              <a:t>  hide = yes</a:t>
            </a:r>
          </a:p>
          <a:p>
            <a:r>
              <a:rPr lang="en-US" sz="800">
                <a:latin typeface="Courier New" pitchFamily="49" charset="0"/>
              </a:rPr>
              <a:t>  &lt;/rule&gt;</a:t>
            </a:r>
          </a:p>
          <a:p>
            <a:endParaRPr lang="en-US" sz="800">
              <a:latin typeface="Courier New" pitchFamily="49" charset="0"/>
            </a:endParaRPr>
          </a:p>
          <a:p>
            <a:r>
              <a:rPr lang="en-US" sz="800">
                <a:latin typeface="Courier New" pitchFamily="49" charset="0"/>
              </a:rPr>
              <a:t>  &lt;rule link&gt;</a:t>
            </a:r>
          </a:p>
          <a:p>
            <a:r>
              <a:rPr lang="en-US" sz="800">
                <a:latin typeface="Courier New" pitchFamily="49" charset="0"/>
              </a:rPr>
              <a:t>  importance = 90</a:t>
            </a:r>
          </a:p>
          <a:p>
            <a:r>
              <a:rPr lang="en-US" sz="800">
                <a:latin typeface="Courier New" pitchFamily="49" charset="0"/>
              </a:rPr>
              <a:t>  rule   = '_CHR1_' ne '_CHR2_' &amp;&amp; min(_SIZE1_,_SIZE2_) &lt; 7500</a:t>
            </a:r>
          </a:p>
          <a:p>
            <a:r>
              <a:rPr lang="en-US" sz="800">
                <a:latin typeface="Courier New" pitchFamily="49" charset="0"/>
              </a:rPr>
              <a:t>  color  = black</a:t>
            </a:r>
          </a:p>
          <a:p>
            <a:r>
              <a:rPr lang="en-US" sz="800">
                <a:latin typeface="Courier New" pitchFamily="49" charset="0"/>
              </a:rPr>
              <a:t>  z = 0</a:t>
            </a:r>
          </a:p>
          <a:p>
            <a:r>
              <a:rPr lang="en-US" sz="800">
                <a:latin typeface="Courier New" pitchFamily="49" charset="0"/>
              </a:rPr>
              <a:t>  &lt;/rule&gt;</a:t>
            </a:r>
          </a:p>
          <a:p>
            <a:endParaRPr lang="en-US" sz="800">
              <a:latin typeface="Courier New" pitchFamily="49" charset="0"/>
            </a:endParaRPr>
          </a:p>
          <a:p>
            <a:r>
              <a:rPr lang="en-US" sz="800">
                <a:latin typeface="Courier New" pitchFamily="49" charset="0"/>
              </a:rPr>
              <a:t>  &lt;rule link&gt;</a:t>
            </a:r>
          </a:p>
          <a:p>
            <a:r>
              <a:rPr lang="en-US" sz="800">
                <a:latin typeface="Courier New" pitchFamily="49" charset="0"/>
              </a:rPr>
              <a:t>  importance = 85</a:t>
            </a:r>
          </a:p>
          <a:p>
            <a:r>
              <a:rPr lang="en-US" sz="800">
                <a:latin typeface="Courier New" pitchFamily="49" charset="0"/>
              </a:rPr>
              <a:t>  rule   = '_CHR1_' ne '_CHR2_' &amp;&amp; min(_SIZE1_,_SIZE2_) &lt; 10000</a:t>
            </a:r>
          </a:p>
          <a:p>
            <a:r>
              <a:rPr lang="en-US" sz="800">
                <a:latin typeface="Courier New" pitchFamily="49" charset="0"/>
              </a:rPr>
              <a:t>  color  = grey</a:t>
            </a:r>
          </a:p>
          <a:p>
            <a:r>
              <a:rPr lang="en-US" sz="800">
                <a:latin typeface="Courier New" pitchFamily="49" charset="0"/>
              </a:rPr>
              <a:t>  z = 5</a:t>
            </a:r>
          </a:p>
          <a:p>
            <a:r>
              <a:rPr lang="en-US" sz="800">
                <a:latin typeface="Courier New" pitchFamily="49" charset="0"/>
              </a:rPr>
              <a:t>  &lt;/rule&gt;</a:t>
            </a:r>
          </a:p>
          <a:p>
            <a:endParaRPr lang="en-US" sz="800">
              <a:latin typeface="Courier New" pitchFamily="49" charset="0"/>
            </a:endParaRPr>
          </a:p>
          <a:p>
            <a:r>
              <a:rPr lang="en-US" sz="800">
                <a:latin typeface="Courier New" pitchFamily="49" charset="0"/>
              </a:rPr>
              <a:t>  &lt;rule link&gt;</a:t>
            </a:r>
          </a:p>
          <a:p>
            <a:r>
              <a:rPr lang="en-US" sz="800">
                <a:latin typeface="Courier New" pitchFamily="49" charset="0"/>
              </a:rPr>
              <a:t>  importance = 80</a:t>
            </a:r>
          </a:p>
          <a:p>
            <a:r>
              <a:rPr lang="en-US" sz="800">
                <a:latin typeface="Courier New" pitchFamily="49" charset="0"/>
              </a:rPr>
              <a:t>  rule   = '_CHR1_' ne '_CHR2_' &amp;&amp; min(_SIZE1_,_SIZE2_) &lt; 15000</a:t>
            </a:r>
          </a:p>
          <a:p>
            <a:r>
              <a:rPr lang="en-US" sz="800">
                <a:latin typeface="Courier New" pitchFamily="49" charset="0"/>
              </a:rPr>
              <a:t>  color  = red</a:t>
            </a:r>
          </a:p>
          <a:p>
            <a:r>
              <a:rPr lang="en-US" sz="800">
                <a:latin typeface="Courier New" pitchFamily="49" charset="0"/>
              </a:rPr>
              <a:t>  z = 10</a:t>
            </a:r>
          </a:p>
          <a:p>
            <a:r>
              <a:rPr lang="en-US" sz="800">
                <a:latin typeface="Courier New" pitchFamily="49" charset="0"/>
              </a:rPr>
              <a:t>  &lt;/rule&gt;</a:t>
            </a:r>
          </a:p>
          <a:p>
            <a:endParaRPr lang="en-US" sz="800">
              <a:latin typeface="Courier New" pitchFamily="49" charset="0"/>
            </a:endParaRPr>
          </a:p>
          <a:p>
            <a:r>
              <a:rPr lang="en-US" sz="800">
                <a:latin typeface="Courier New" pitchFamily="49" charset="0"/>
              </a:rPr>
              <a:t>  &lt;rule link&gt;</a:t>
            </a:r>
          </a:p>
          <a:p>
            <a:r>
              <a:rPr lang="en-US" sz="800">
                <a:latin typeface="Courier New" pitchFamily="49" charset="0"/>
              </a:rPr>
              <a:t>  importance = 75</a:t>
            </a:r>
          </a:p>
          <a:p>
            <a:r>
              <a:rPr lang="en-US" sz="800">
                <a:latin typeface="Courier New" pitchFamily="49" charset="0"/>
              </a:rPr>
              <a:t>  rule   = '_CHR1_' ne '_CHR2_' &amp;&amp; min(_SIZE1_,_SIZE2_) &lt; 20000</a:t>
            </a:r>
          </a:p>
          <a:p>
            <a:r>
              <a:rPr lang="en-US" sz="800">
                <a:latin typeface="Courier New" pitchFamily="49" charset="0"/>
              </a:rPr>
              <a:t>  color  = orange</a:t>
            </a:r>
          </a:p>
          <a:p>
            <a:r>
              <a:rPr lang="en-US" sz="800">
                <a:latin typeface="Courier New" pitchFamily="49" charset="0"/>
              </a:rPr>
              <a:t>  z = 15</a:t>
            </a:r>
          </a:p>
          <a:p>
            <a:r>
              <a:rPr lang="en-US" sz="800">
                <a:latin typeface="Courier New" pitchFamily="49" charset="0"/>
              </a:rPr>
              <a:t>  &lt;/rule&gt;</a:t>
            </a:r>
          </a:p>
          <a:p>
            <a:r>
              <a:rPr lang="en-US" sz="800">
                <a:latin typeface="Courier New" pitchFamily="49" charset="0"/>
              </a:rPr>
              <a:t> </a:t>
            </a:r>
          </a:p>
          <a:p>
            <a:r>
              <a:rPr lang="en-US" sz="800">
                <a:latin typeface="Courier New" pitchFamily="49" charset="0"/>
              </a:rPr>
              <a:t>  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Formatting Rules</a:t>
            </a:r>
          </a:p>
        </p:txBody>
      </p:sp>
      <p:pic>
        <p:nvPicPr>
          <p:cNvPr id="81925" name="Picture 5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990600"/>
            <a:ext cx="5181600" cy="5181600"/>
          </a:xfrm>
          <a:prstGeom prst="rect">
            <a:avLst/>
          </a:prstGeom>
          <a:noFill/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28600" y="838200"/>
            <a:ext cx="382905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900">
              <a:latin typeface="Courier New" pitchFamily="49" charset="0"/>
            </a:endParaRPr>
          </a:p>
          <a:p>
            <a:r>
              <a:rPr lang="en-US" sz="900">
                <a:latin typeface="Courier New" pitchFamily="49" charset="0"/>
              </a:rPr>
              <a:t>  &lt;rule link&gt;</a:t>
            </a:r>
          </a:p>
          <a:p>
            <a:r>
              <a:rPr lang="en-US" sz="900">
                <a:latin typeface="Courier New" pitchFamily="49" charset="0"/>
              </a:rPr>
              <a:t>  importance   = 100</a:t>
            </a:r>
          </a:p>
          <a:p>
            <a:r>
              <a:rPr lang="en-US" sz="900">
                <a:latin typeface="Courier New" pitchFamily="49" charset="0"/>
              </a:rPr>
              <a:t>  rule         = '_CHR1_' eq '_CHR2_' </a:t>
            </a:r>
          </a:p>
          <a:p>
            <a:r>
              <a:rPr lang="en-US" sz="900">
                <a:latin typeface="Courier New" pitchFamily="49" charset="0"/>
              </a:rPr>
              <a:t>	   &amp;&amp; abs(_POS1_-_POS2_) &lt; 20000000</a:t>
            </a:r>
          </a:p>
          <a:p>
            <a:r>
              <a:rPr lang="en-US" sz="900" b="1">
                <a:latin typeface="Courier New" pitchFamily="49" charset="0"/>
              </a:rPr>
              <a:t>  </a:t>
            </a:r>
            <a:r>
              <a:rPr lang="en-US" sz="900">
                <a:latin typeface="Courier New" pitchFamily="49" charset="0"/>
              </a:rPr>
              <a:t>bezierradius = 0.8</a:t>
            </a:r>
          </a:p>
          <a:p>
            <a:r>
              <a:rPr lang="en-US" sz="900">
                <a:latin typeface="Courier New" pitchFamily="49" charset="0"/>
              </a:rPr>
              <a:t>  crest        = 0.1</a:t>
            </a:r>
          </a:p>
          <a:p>
            <a:r>
              <a:rPr lang="en-US" sz="900">
                <a:latin typeface="Courier New" pitchFamily="49" charset="0"/>
              </a:rPr>
              <a:t>  color        = grey</a:t>
            </a:r>
          </a:p>
          <a:p>
            <a:r>
              <a:rPr lang="en-US" sz="900">
                <a:latin typeface="Courier New" pitchFamily="49" charset="0"/>
              </a:rPr>
              <a:t>  offset       = 0</a:t>
            </a:r>
          </a:p>
          <a:p>
            <a:r>
              <a:rPr lang="en-US" sz="900">
                <a:latin typeface="Courier New" pitchFamily="49" charset="0"/>
              </a:rPr>
              <a:t>  z            = -10</a:t>
            </a:r>
          </a:p>
          <a:p>
            <a:r>
              <a:rPr lang="en-US" sz="900">
                <a:latin typeface="Courier New" pitchFamily="49" charset="0"/>
              </a:rPr>
              <a:t>  &lt;/rule&gt;</a:t>
            </a:r>
          </a:p>
          <a:p>
            <a:endParaRPr lang="en-US" sz="900">
              <a:latin typeface="Courier New" pitchFamily="49" charset="0"/>
            </a:endParaRPr>
          </a:p>
          <a:p>
            <a:r>
              <a:rPr lang="en-US" sz="900">
                <a:latin typeface="Courier New" pitchFamily="49" charset="0"/>
              </a:rPr>
              <a:t>  &lt;rule link&gt;</a:t>
            </a:r>
          </a:p>
          <a:p>
            <a:r>
              <a:rPr lang="en-US" sz="900">
                <a:latin typeface="Courier New" pitchFamily="49" charset="0"/>
              </a:rPr>
              <a:t>  importance   = 100</a:t>
            </a:r>
          </a:p>
          <a:p>
            <a:r>
              <a:rPr lang="en-US" sz="900">
                <a:latin typeface="Courier New" pitchFamily="49" charset="0"/>
              </a:rPr>
              <a:t>  rule         = '_CHR1_' eq '_CHR2_' </a:t>
            </a:r>
          </a:p>
          <a:p>
            <a:r>
              <a:rPr lang="en-US" sz="900">
                <a:latin typeface="Courier New" pitchFamily="49" charset="0"/>
              </a:rPr>
              <a:t>	    &amp;&amp; abs(_POS1_-_POS2_) &gt;= 20000000</a:t>
            </a:r>
          </a:p>
          <a:p>
            <a:r>
              <a:rPr lang="en-US" sz="900">
                <a:latin typeface="Courier New" pitchFamily="49" charset="0"/>
              </a:rPr>
              <a:t>  bezierradius = 0.9</a:t>
            </a:r>
          </a:p>
          <a:p>
            <a:r>
              <a:rPr lang="en-US" sz="900">
                <a:latin typeface="Courier New" pitchFamily="49" charset="0"/>
              </a:rPr>
              <a:t>  crest        = 0</a:t>
            </a:r>
          </a:p>
          <a:p>
            <a:r>
              <a:rPr lang="en-US" sz="900">
                <a:latin typeface="Courier New" pitchFamily="49" charset="0"/>
              </a:rPr>
              <a:t>  color        = lgrey</a:t>
            </a:r>
          </a:p>
          <a:p>
            <a:r>
              <a:rPr lang="en-US" sz="900">
                <a:latin typeface="Courier New" pitchFamily="49" charset="0"/>
              </a:rPr>
              <a:t>  offset       = 0</a:t>
            </a:r>
          </a:p>
          <a:p>
            <a:r>
              <a:rPr lang="en-US" sz="900">
                <a:latin typeface="Courier New" pitchFamily="49" charset="0"/>
              </a:rPr>
              <a:t>  z            = -20</a:t>
            </a:r>
          </a:p>
          <a:p>
            <a:r>
              <a:rPr lang="en-US" sz="900">
                <a:latin typeface="Courier New" pitchFamily="49" charset="0"/>
              </a:rPr>
              <a:t>  &lt;/rule&gt;</a:t>
            </a:r>
          </a:p>
          <a:p>
            <a:endParaRPr lang="en-US" sz="900">
              <a:latin typeface="Courier New" pitchFamily="49" charset="0"/>
            </a:endParaRPr>
          </a:p>
          <a:p>
            <a:r>
              <a:rPr lang="en-US" sz="900">
                <a:latin typeface="Courier New" pitchFamily="49" charset="0"/>
              </a:rPr>
              <a:t>  &lt;rule link&gt;</a:t>
            </a:r>
          </a:p>
          <a:p>
            <a:r>
              <a:rPr lang="en-US" sz="900">
                <a:latin typeface="Courier New" pitchFamily="49" charset="0"/>
              </a:rPr>
              <a:t>  importance   = 90</a:t>
            </a:r>
          </a:p>
          <a:p>
            <a:r>
              <a:rPr lang="en-US" sz="900">
                <a:latin typeface="Courier New" pitchFamily="49" charset="0"/>
              </a:rPr>
              <a:t>  rule         = _CHR1_ eq "1" </a:t>
            </a:r>
          </a:p>
          <a:p>
            <a:r>
              <a:rPr lang="en-US" sz="900">
                <a:latin typeface="Courier New" pitchFamily="49" charset="0"/>
              </a:rPr>
              <a:t>	   &amp;&amp; abs(_POS1_ - 120000000) &lt; 15000000</a:t>
            </a:r>
          </a:p>
          <a:p>
            <a:r>
              <a:rPr lang="en-US" sz="900">
                <a:latin typeface="Courier New" pitchFamily="49" charset="0"/>
              </a:rPr>
              <a:t>  color        = red</a:t>
            </a:r>
          </a:p>
          <a:p>
            <a:r>
              <a:rPr lang="en-US" sz="900">
                <a:latin typeface="Courier New" pitchFamily="49" charset="0"/>
              </a:rPr>
              <a:t>  z            = 15</a:t>
            </a:r>
          </a:p>
          <a:p>
            <a:r>
              <a:rPr lang="en-US" sz="900">
                <a:latin typeface="Courier New" pitchFamily="49" charset="0"/>
              </a:rPr>
              <a:t>  &lt;/rule&gt;</a:t>
            </a:r>
          </a:p>
          <a:p>
            <a:endParaRPr lang="en-US" sz="900">
              <a:latin typeface="Courier New" pitchFamily="49" charset="0"/>
            </a:endParaRPr>
          </a:p>
          <a:p>
            <a:r>
              <a:rPr lang="en-US" sz="900">
                <a:latin typeface="Courier New" pitchFamily="49" charset="0"/>
              </a:rPr>
              <a:t>  &lt;rule link&gt;</a:t>
            </a:r>
          </a:p>
          <a:p>
            <a:r>
              <a:rPr lang="en-US" sz="900">
                <a:latin typeface="Courier New" pitchFamily="49" charset="0"/>
              </a:rPr>
              <a:t>  importance   = 80</a:t>
            </a:r>
          </a:p>
          <a:p>
            <a:r>
              <a:rPr lang="en-US" sz="900">
                <a:latin typeface="Courier New" pitchFamily="49" charset="0"/>
              </a:rPr>
              <a:t>  rule         = min(_SIZE1_,_SIZE2_) &lt; 2000</a:t>
            </a:r>
          </a:p>
          <a:p>
            <a:r>
              <a:rPr lang="en-US" sz="900">
                <a:latin typeface="Courier New" pitchFamily="49" charset="0"/>
              </a:rPr>
              <a:t>  color        = dgrey</a:t>
            </a:r>
          </a:p>
          <a:p>
            <a:r>
              <a:rPr lang="en-US" sz="900">
                <a:latin typeface="Courier New" pitchFamily="49" charset="0"/>
              </a:rPr>
              <a:t>  z = -5</a:t>
            </a:r>
          </a:p>
          <a:p>
            <a:r>
              <a:rPr lang="en-US" sz="900">
                <a:latin typeface="Courier New" pitchFamily="49" charset="0"/>
              </a:rPr>
              <a:t>  &lt;/rule&gt;</a:t>
            </a:r>
          </a:p>
          <a:p>
            <a:endParaRPr lang="en-US" sz="900">
              <a:latin typeface="Courier New" pitchFamily="49" charset="0"/>
            </a:endParaRPr>
          </a:p>
          <a:p>
            <a:endParaRPr lang="en-US" sz="900">
              <a:latin typeface="Courier New" pitchFamily="49" charset="0"/>
            </a:endParaRP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0" y="990600"/>
            <a:ext cx="24558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+mn-lt"/>
              </a:rPr>
              <a:t>1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0" y="2590800"/>
            <a:ext cx="271228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+mn-lt"/>
              </a:rPr>
              <a:t>2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0" y="4114800"/>
            <a:ext cx="26802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+mn-lt"/>
              </a:rPr>
              <a:t>3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0" y="5257800"/>
            <a:ext cx="28575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latin typeface="+mn-lt"/>
              </a:rPr>
              <a:t>4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5181600" y="2438400"/>
            <a:ext cx="227948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+mn-lt"/>
              </a:rPr>
              <a:t>1</a:t>
            </a: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8382000" y="3810000"/>
            <a:ext cx="247184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+mn-lt"/>
              </a:rPr>
              <a:t>2</a:t>
            </a: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6629400" y="5029200"/>
            <a:ext cx="243978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+mn-lt"/>
              </a:rPr>
              <a:t>3</a:t>
            </a:r>
          </a:p>
        </p:txBody>
      </p: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5181600" y="4343400"/>
            <a:ext cx="26035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+mn-lt"/>
              </a:rPr>
              <a:t>4</a:t>
            </a:r>
          </a:p>
        </p:txBody>
      </p:sp>
      <p:sp>
        <p:nvSpPr>
          <p:cNvPr id="81937" name="Text Box 17"/>
          <p:cNvSpPr txBox="1">
            <a:spLocks noChangeArrowheads="1"/>
          </p:cNvSpPr>
          <p:nvPr/>
        </p:nvSpPr>
        <p:spPr bwMode="auto">
          <a:xfrm>
            <a:off x="4724400" y="3429000"/>
            <a:ext cx="590226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+mn-lt"/>
              </a:rPr>
              <a:t>blue</a:t>
            </a:r>
          </a:p>
          <a:p>
            <a:r>
              <a:rPr lang="en-US" sz="1000">
                <a:latin typeface="+mn-lt"/>
              </a:rPr>
              <a:t>default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Plots</a:t>
            </a:r>
          </a:p>
        </p:txBody>
      </p:sp>
      <p:pic>
        <p:nvPicPr>
          <p:cNvPr id="82948" name="Picture 4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762000"/>
            <a:ext cx="5562600" cy="5562600"/>
          </a:xfrm>
          <a:prstGeom prst="rect">
            <a:avLst/>
          </a:prstGeom>
          <a:noFill/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533400" y="1219200"/>
            <a:ext cx="1479550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Courier New" pitchFamily="49" charset="0"/>
              </a:rPr>
              <a:t>&lt;plots&gt;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&lt;plot&gt;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&lt;data&gt;</a:t>
            </a:r>
          </a:p>
          <a:p>
            <a:r>
              <a:rPr lang="en-US" sz="1000">
                <a:latin typeface="Courier New" pitchFamily="49" charset="0"/>
              </a:rPr>
              <a:t>file  = gc.txt</a:t>
            </a:r>
          </a:p>
          <a:p>
            <a:r>
              <a:rPr lang="en-US" sz="1000">
                <a:latin typeface="Courier New" pitchFamily="49" charset="0"/>
              </a:rPr>
              <a:t>size  = 1</a:t>
            </a:r>
          </a:p>
          <a:p>
            <a:r>
              <a:rPr lang="en-US" sz="1000">
                <a:latin typeface="Courier New" pitchFamily="49" charset="0"/>
              </a:rPr>
              <a:t>color = black</a:t>
            </a:r>
          </a:p>
          <a:p>
            <a:r>
              <a:rPr lang="en-US" sz="1000" b="1">
                <a:latin typeface="Courier New" pitchFamily="49" charset="0"/>
              </a:rPr>
              <a:t>type  = scatter</a:t>
            </a:r>
          </a:p>
          <a:p>
            <a:r>
              <a:rPr lang="en-US" sz="1000" b="1">
                <a:latin typeface="Courier New" pitchFamily="49" charset="0"/>
              </a:rPr>
              <a:t>glyph = circle</a:t>
            </a:r>
          </a:p>
          <a:p>
            <a:r>
              <a:rPr lang="en-US" sz="1000">
                <a:latin typeface="Courier New" pitchFamily="49" charset="0"/>
              </a:rPr>
              <a:t>&lt;/data&gt;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orientation = out</a:t>
            </a:r>
          </a:p>
          <a:p>
            <a:r>
              <a:rPr lang="en-US" sz="1000">
                <a:latin typeface="Courier New" pitchFamily="49" charset="0"/>
              </a:rPr>
              <a:t>offset   = -0.2</a:t>
            </a:r>
          </a:p>
          <a:p>
            <a:r>
              <a:rPr lang="en-US" sz="1000">
                <a:latin typeface="Courier New" pitchFamily="49" charset="0"/>
              </a:rPr>
              <a:t>height   = 120</a:t>
            </a:r>
          </a:p>
          <a:p>
            <a:r>
              <a:rPr lang="en-US" sz="1000">
                <a:latin typeface="Courier New" pitchFamily="49" charset="0"/>
              </a:rPr>
              <a:t>min      = 20</a:t>
            </a:r>
          </a:p>
          <a:p>
            <a:r>
              <a:rPr lang="en-US" sz="1000">
                <a:latin typeface="Courier New" pitchFamily="49" charset="0"/>
              </a:rPr>
              <a:t>max      = 70</a:t>
            </a:r>
          </a:p>
          <a:p>
            <a:r>
              <a:rPr lang="en-US" sz="1000">
                <a:latin typeface="Courier New" pitchFamily="49" charset="0"/>
              </a:rPr>
              <a:t>yspacing = 10</a:t>
            </a:r>
          </a:p>
          <a:p>
            <a:r>
              <a:rPr lang="en-US" sz="1000">
                <a:latin typeface="Courier New" pitchFamily="49" charset="0"/>
              </a:rPr>
              <a:t>axes     = yes</a:t>
            </a:r>
          </a:p>
          <a:p>
            <a:r>
              <a:rPr lang="en-US" sz="1000">
                <a:latin typeface="Courier New" pitchFamily="49" charset="0"/>
              </a:rPr>
              <a:t>axescolor = dgrey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&lt;/plot&gt;</a:t>
            </a:r>
          </a:p>
          <a:p>
            <a:endParaRPr lang="en-US" sz="1000">
              <a:latin typeface="Courier New" pitchFamily="49" charset="0"/>
            </a:endParaRPr>
          </a:p>
          <a:p>
            <a:r>
              <a:rPr lang="en-US" sz="1000">
                <a:latin typeface="Courier New" pitchFamily="49" charset="0"/>
              </a:rPr>
              <a:t>&lt;/plots&gt;</a:t>
            </a:r>
          </a:p>
          <a:p>
            <a:endParaRPr lang="en-US" sz="1000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Plots</a:t>
            </a:r>
          </a:p>
        </p:txBody>
      </p:sp>
      <p:pic>
        <p:nvPicPr>
          <p:cNvPr id="83973" name="Picture 5" descr="3"/>
          <p:cNvPicPr>
            <a:picLocks noChangeAspect="1" noChangeArrowheads="1"/>
          </p:cNvPicPr>
          <p:nvPr/>
        </p:nvPicPr>
        <p:blipFill>
          <a:blip r:embed="rId3"/>
          <a:srcRect r="56000" b="48000"/>
          <a:stretch>
            <a:fillRect/>
          </a:stretch>
        </p:blipFill>
        <p:spPr bwMode="auto">
          <a:xfrm>
            <a:off x="4114800" y="685800"/>
            <a:ext cx="5029200" cy="5943600"/>
          </a:xfrm>
          <a:prstGeom prst="rect">
            <a:avLst/>
          </a:prstGeom>
          <a:noFill/>
        </p:spPr>
      </p:pic>
      <p:pic>
        <p:nvPicPr>
          <p:cNvPr id="83974" name="Picture 6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90600"/>
            <a:ext cx="41148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Plots</a:t>
            </a:r>
          </a:p>
        </p:txBody>
      </p:sp>
      <p:pic>
        <p:nvPicPr>
          <p:cNvPr id="84997" name="Picture 5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66700"/>
            <a:ext cx="6324600" cy="6324600"/>
          </a:xfrm>
          <a:prstGeom prst="rect">
            <a:avLst/>
          </a:prstGeom>
          <a:noFill/>
        </p:spPr>
      </p:pic>
      <p:pic>
        <p:nvPicPr>
          <p:cNvPr id="84999" name="Picture 7" descr="4"/>
          <p:cNvPicPr>
            <a:picLocks noChangeAspect="1" noChangeArrowheads="1"/>
          </p:cNvPicPr>
          <p:nvPr/>
        </p:nvPicPr>
        <p:blipFill>
          <a:blip r:embed="rId3"/>
          <a:srcRect l="3168" t="40800" r="73631" b="40031"/>
          <a:stretch>
            <a:fillRect/>
          </a:stretch>
        </p:blipFill>
        <p:spPr bwMode="auto">
          <a:xfrm>
            <a:off x="1062038" y="2230438"/>
            <a:ext cx="2895600" cy="2392362"/>
          </a:xfrm>
          <a:prstGeom prst="rect">
            <a:avLst/>
          </a:prstGeom>
          <a:noFill/>
          <a:ln w="76200">
            <a:solidFill>
              <a:srgbClr val="B2B2B2"/>
            </a:solidFill>
            <a:miter lim="800000"/>
            <a:headEnd/>
            <a:tailEnd/>
          </a:ln>
        </p:spPr>
      </p:pic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1752600" y="1905000"/>
            <a:ext cx="476412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heSans 6 SemiBold" pitchFamily="34" charset="0"/>
              </a:rPr>
              <a:t>box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1219200" y="3200400"/>
            <a:ext cx="721672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heSans 6 SemiBold" pitchFamily="34" charset="0"/>
              </a:rPr>
              <a:t>scatter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1828800" y="4572000"/>
            <a:ext cx="471604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4292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heSans 6 SemiBold" pitchFamily="34" charset="0"/>
              </a:rPr>
              <a:t>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Reinvent the </a:t>
            </a:r>
            <a:r>
              <a:rPr lang="en-US" dirty="0" smtClean="0"/>
              <a:t>Wheel – Another Browser?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genome browsers </a:t>
            </a:r>
            <a:r>
              <a:rPr lang="en-US" dirty="0" smtClean="0"/>
              <a:t>already </a:t>
            </a:r>
            <a:r>
              <a:rPr lang="en-US" dirty="0"/>
              <a:t>available – do we really need </a:t>
            </a:r>
            <a:r>
              <a:rPr lang="en-US" dirty="0" smtClean="0"/>
              <a:t>another? U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CSC genome browser (genome.ucsc.edu)</a:t>
            </a:r>
          </a:p>
          <a:p>
            <a:pPr lvl="1"/>
            <a:r>
              <a:rPr lang="en-US" dirty="0" err="1" smtClean="0"/>
              <a:t>Ensembl</a:t>
            </a:r>
            <a:r>
              <a:rPr lang="en-US" dirty="0"/>
              <a:t> </a:t>
            </a:r>
            <a:r>
              <a:rPr lang="en-US" dirty="0" smtClean="0"/>
              <a:t>(ensembl.org)</a:t>
            </a:r>
          </a:p>
          <a:p>
            <a:pPr lvl="1"/>
            <a:r>
              <a:rPr lang="en-US" dirty="0" smtClean="0"/>
              <a:t>Vista (pipeline.lbl.gov/</a:t>
            </a:r>
            <a:r>
              <a:rPr lang="en-US" dirty="0" err="1" smtClean="0"/>
              <a:t>cgi</a:t>
            </a:r>
            <a:r>
              <a:rPr lang="en-US" dirty="0" smtClean="0"/>
              <a:t>-bin/gateway2)</a:t>
            </a:r>
          </a:p>
          <a:p>
            <a:pPr lvl="1"/>
            <a:r>
              <a:rPr lang="en-US" dirty="0" smtClean="0"/>
              <a:t>VEGA (vega.sanger.ac.uk)</a:t>
            </a:r>
          </a:p>
          <a:p>
            <a:pPr lvl="1"/>
            <a:r>
              <a:rPr lang="en-US" dirty="0" smtClean="0"/>
              <a:t>ARGO (www.broad.mit.edu/annotation/argo)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I think we do, to draw data structures that </a:t>
            </a:r>
            <a:r>
              <a:rPr lang="en-US" dirty="0"/>
              <a:t>obfuscate </a:t>
            </a:r>
            <a:r>
              <a:rPr lang="en-US" dirty="0" smtClean="0"/>
              <a:t>common </a:t>
            </a:r>
            <a:r>
              <a:rPr lang="en-US" dirty="0"/>
              <a:t>diagram formats</a:t>
            </a:r>
          </a:p>
          <a:p>
            <a:pPr lvl="1"/>
            <a:r>
              <a:rPr lang="en-US" dirty="0" smtClean="0"/>
              <a:t>standard </a:t>
            </a:r>
            <a:r>
              <a:rPr lang="en-US" dirty="0"/>
              <a:t>2D plots (2 perpendicular axes) are </a:t>
            </a:r>
            <a:r>
              <a:rPr lang="en-US" dirty="0" smtClean="0"/>
              <a:t>inadequate for data that relate two genomic positions (e.g. alignments, conservation)</a:t>
            </a:r>
          </a:p>
          <a:p>
            <a:pPr lvl="1"/>
            <a:r>
              <a:rPr lang="en-US" dirty="0" smtClean="0"/>
              <a:t>a custom axis layout (e.g. circular, like in </a:t>
            </a:r>
            <a:r>
              <a:rPr lang="en-US" dirty="0" err="1" smtClean="0"/>
              <a:t>Circos</a:t>
            </a:r>
            <a:r>
              <a:rPr lang="en-US" dirty="0" smtClean="0"/>
              <a:t>) can help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communicating data visually </a:t>
            </a:r>
            <a:r>
              <a:rPr lang="en-US" dirty="0" smtClean="0"/>
              <a:t>is critical </a:t>
            </a:r>
            <a:r>
              <a:rPr lang="en-US" dirty="0"/>
              <a:t>for large data </a:t>
            </a:r>
            <a:r>
              <a:rPr lang="en-US" dirty="0" smtClean="0"/>
              <a:t>sets</a:t>
            </a:r>
          </a:p>
          <a:p>
            <a:pPr lvl="1"/>
            <a:r>
              <a:rPr lang="en-US" dirty="0" smtClean="0"/>
              <a:t>very applicable to genomics, where positional features (e.g. genes) are much smaller than the data domain (e.g. chromosome)</a:t>
            </a:r>
          </a:p>
          <a:p>
            <a:pPr lvl="1"/>
            <a:r>
              <a:rPr lang="en-US" dirty="0" smtClean="0"/>
              <a:t>particularly important when data sets are complex, with latent patterns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1" name="Picture 5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28600"/>
            <a:ext cx="6324600" cy="6324600"/>
          </a:xfrm>
          <a:prstGeom prst="rect">
            <a:avLst/>
          </a:prstGeom>
          <a:noFill/>
        </p:spPr>
      </p:pic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Plots</a:t>
            </a:r>
          </a:p>
        </p:txBody>
      </p:sp>
      <p:pic>
        <p:nvPicPr>
          <p:cNvPr id="86023" name="Picture 7" descr="6"/>
          <p:cNvPicPr>
            <a:picLocks noChangeAspect="1" noChangeArrowheads="1"/>
          </p:cNvPicPr>
          <p:nvPr/>
        </p:nvPicPr>
        <p:blipFill>
          <a:blip r:embed="rId3"/>
          <a:srcRect l="2400" t="34000" r="59599" b="30800"/>
          <a:stretch>
            <a:fillRect/>
          </a:stretch>
        </p:blipFill>
        <p:spPr bwMode="auto">
          <a:xfrm>
            <a:off x="876300" y="1828800"/>
            <a:ext cx="3619500" cy="3352800"/>
          </a:xfrm>
          <a:prstGeom prst="rect">
            <a:avLst/>
          </a:prstGeom>
          <a:noFill/>
          <a:ln w="76200">
            <a:solidFill>
              <a:srgbClr val="B2B2B2"/>
            </a:solidFill>
            <a:miter lim="800000"/>
            <a:headEnd/>
            <a:tailEnd/>
          </a:ln>
        </p:spPr>
      </p:pic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2133600" y="2057400"/>
            <a:ext cx="511679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4292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heSans 6 SemiBold" pitchFamily="34" charset="0"/>
              </a:rPr>
              <a:t>tiles</a:t>
            </a: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2514600" y="2590800"/>
            <a:ext cx="511679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heSans 6 SemiBold" pitchFamily="34" charset="0"/>
              </a:rPr>
              <a:t>tiles</a:t>
            </a: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2590800" y="5029200"/>
            <a:ext cx="966931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heSans 6 SemiBold" pitchFamily="34" charset="0"/>
              </a:rPr>
              <a:t>heatmaps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457200" y="4038600"/>
            <a:ext cx="985976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TheSans 6 SemiBold" pitchFamily="34" charset="0"/>
              </a:rPr>
              <a:t>histogram</a:t>
            </a:r>
          </a:p>
        </p:txBody>
      </p:sp>
      <p:sp>
        <p:nvSpPr>
          <p:cNvPr id="86028" name="Line 12"/>
          <p:cNvSpPr>
            <a:spLocks noChangeShapeType="1"/>
          </p:cNvSpPr>
          <p:nvPr/>
        </p:nvSpPr>
        <p:spPr bwMode="auto">
          <a:xfrm flipH="1" flipV="1">
            <a:off x="2286000" y="4648200"/>
            <a:ext cx="304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TheSans 6 SemiBold" pitchFamily="34" charset="0"/>
            </a:endParaRPr>
          </a:p>
        </p:txBody>
      </p:sp>
      <p:sp>
        <p:nvSpPr>
          <p:cNvPr id="86029" name="Line 13"/>
          <p:cNvSpPr>
            <a:spLocks noChangeShapeType="1"/>
          </p:cNvSpPr>
          <p:nvPr/>
        </p:nvSpPr>
        <p:spPr bwMode="auto">
          <a:xfrm flipV="1">
            <a:off x="3124200" y="4572000"/>
            <a:ext cx="228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TheSans 6 SemiBold" pitchFamily="34" charset="0"/>
            </a:endParaRPr>
          </a:p>
        </p:txBody>
      </p:sp>
      <p:sp>
        <p:nvSpPr>
          <p:cNvPr id="86030" name="Line 14"/>
          <p:cNvSpPr>
            <a:spLocks noChangeShapeType="1"/>
          </p:cNvSpPr>
          <p:nvPr/>
        </p:nvSpPr>
        <p:spPr bwMode="auto">
          <a:xfrm flipH="1">
            <a:off x="2286000" y="2371725"/>
            <a:ext cx="76200" cy="381000"/>
          </a:xfrm>
          <a:prstGeom prst="line">
            <a:avLst/>
          </a:prstGeom>
          <a:noFill/>
          <a:ln w="28575">
            <a:solidFill>
              <a:srgbClr val="F4292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TheSans 6 SemiBold" pitchFamily="34" charset="0"/>
            </a:endParaRPr>
          </a:p>
        </p:txBody>
      </p:sp>
      <p:sp>
        <p:nvSpPr>
          <p:cNvPr id="86031" name="Line 15"/>
          <p:cNvSpPr>
            <a:spLocks noChangeShapeType="1"/>
          </p:cNvSpPr>
          <p:nvPr/>
        </p:nvSpPr>
        <p:spPr bwMode="auto">
          <a:xfrm>
            <a:off x="2819400" y="2895600"/>
            <a:ext cx="76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TheSans 6 SemiBold" pitchFamily="34" charset="0"/>
            </a:endParaRPr>
          </a:p>
        </p:txBody>
      </p:sp>
      <p:sp>
        <p:nvSpPr>
          <p:cNvPr id="86032" name="Line 16"/>
          <p:cNvSpPr>
            <a:spLocks noChangeShapeType="1"/>
          </p:cNvSpPr>
          <p:nvPr/>
        </p:nvSpPr>
        <p:spPr bwMode="auto">
          <a:xfrm flipV="1">
            <a:off x="1447800" y="3962400"/>
            <a:ext cx="2286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TheSans 6 SemiBold" pitchFamily="34" charset="0"/>
            </a:endParaRPr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8077200" y="6096000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heSans 6 SemiBold" pitchFamily="34" charset="0"/>
              </a:rPr>
              <a:t>chr2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Plots</a:t>
            </a:r>
          </a:p>
        </p:txBody>
      </p:sp>
      <p:pic>
        <p:nvPicPr>
          <p:cNvPr id="87044" name="Picture 4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28600"/>
            <a:ext cx="6400800" cy="6400800"/>
          </a:xfrm>
          <a:prstGeom prst="rect">
            <a:avLst/>
          </a:prstGeom>
          <a:noFill/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7543800" y="6096000"/>
            <a:ext cx="1598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heSans 6 SemiBold" pitchFamily="34" charset="0"/>
              </a:rPr>
              <a:t>30 Mb on chr2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28600"/>
            <a:ext cx="6400800" cy="6400800"/>
          </a:xfrm>
          <a:prstGeom prst="rect">
            <a:avLst/>
          </a:prstGeom>
          <a:noFill/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Plots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7543800" y="6096000"/>
            <a:ext cx="1462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heSans 6 SemiBold" pitchFamily="34" charset="0"/>
              </a:rPr>
              <a:t>2 Mb on chr2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 descr="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04800"/>
            <a:ext cx="6248400" cy="6248400"/>
          </a:xfrm>
          <a:prstGeom prst="rect">
            <a:avLst/>
          </a:prstGeom>
          <a:noFill/>
        </p:spPr>
      </p:pic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</a:p>
        </p:txBody>
      </p:sp>
      <p:graphicFrame>
        <p:nvGraphicFramePr>
          <p:cNvPr id="89095" name="Object 7"/>
          <p:cNvGraphicFramePr>
            <a:graphicFrameLocks noChangeAspect="1"/>
          </p:cNvGraphicFramePr>
          <p:nvPr/>
        </p:nvGraphicFramePr>
        <p:xfrm>
          <a:off x="381000" y="5029200"/>
          <a:ext cx="1104900" cy="1104900"/>
        </p:xfrm>
        <a:graphic>
          <a:graphicData uri="http://schemas.openxmlformats.org/presentationml/2006/ole">
            <p:oleObj spid="_x0000_s89095" name="Image" r:id="rId5" imgW="1104372" imgH="1104372" progId="Photoshop.Image.8">
              <p:embed/>
            </p:oleObj>
          </a:graphicData>
        </a:graphic>
      </p:graphicFrame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6056313" y="6096000"/>
            <a:ext cx="1348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heSans 6 SemiBold" pitchFamily="34" charset="0"/>
              </a:rPr>
              <a:t>human chr1</a:t>
            </a: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762000" y="1371600"/>
            <a:ext cx="130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heSans 6 SemiBold" pitchFamily="34" charset="0"/>
              </a:rPr>
              <a:t>mouse chr1</a:t>
            </a:r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6740525" y="762000"/>
            <a:ext cx="1332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heSans 6 SemiBold" pitchFamily="34" charset="0"/>
              </a:rPr>
              <a:t>mouse chr3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04800"/>
            <a:ext cx="6248400" cy="6248400"/>
          </a:xfrm>
          <a:prstGeom prst="rect">
            <a:avLst/>
          </a:prstGeom>
          <a:noFill/>
        </p:spPr>
      </p:pic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6553200" y="6096000"/>
            <a:ext cx="1348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heSans 6 SemiBold" pitchFamily="34" charset="0"/>
              </a:rPr>
              <a:t>human chr1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304800" y="3062288"/>
            <a:ext cx="130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heSans 6 SemiBold" pitchFamily="34" charset="0"/>
              </a:rPr>
              <a:t>mouse chr1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6475413" y="609600"/>
            <a:ext cx="915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heSans 6 SemiBold" pitchFamily="34" charset="0"/>
              </a:rPr>
              <a:t>rat chr1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04800"/>
            <a:ext cx="6248400" cy="6248400"/>
          </a:xfrm>
          <a:prstGeom prst="rect">
            <a:avLst/>
          </a:prstGeom>
          <a:noFill/>
        </p:spPr>
      </p:pic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7391400" y="2362200"/>
            <a:ext cx="152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latin typeface="+mn-lt"/>
              </a:rPr>
              <a:t>heat maps show conservation between human and</a:t>
            </a:r>
          </a:p>
          <a:p>
            <a:endParaRPr lang="en-US" sz="1200">
              <a:latin typeface="+mn-lt"/>
            </a:endParaRPr>
          </a:p>
          <a:p>
            <a:r>
              <a:rPr lang="en-US" sz="1200">
                <a:latin typeface="+mn-lt"/>
              </a:rPr>
              <a:t>chimp (inner)</a:t>
            </a:r>
          </a:p>
          <a:p>
            <a:r>
              <a:rPr lang="en-US" sz="1200">
                <a:latin typeface="+mn-lt"/>
              </a:rPr>
              <a:t>mouse</a:t>
            </a:r>
          </a:p>
          <a:p>
            <a:r>
              <a:rPr lang="en-US" sz="1200">
                <a:latin typeface="+mn-lt"/>
              </a:rPr>
              <a:t>rat</a:t>
            </a:r>
          </a:p>
          <a:p>
            <a:r>
              <a:rPr lang="en-US" sz="1200">
                <a:latin typeface="+mn-lt"/>
              </a:rPr>
              <a:t>dog</a:t>
            </a:r>
          </a:p>
          <a:p>
            <a:r>
              <a:rPr lang="en-US" sz="1200">
                <a:latin typeface="+mn-lt"/>
              </a:rPr>
              <a:t>chicken</a:t>
            </a:r>
          </a:p>
          <a:p>
            <a:r>
              <a:rPr lang="en-US" sz="1200">
                <a:latin typeface="+mn-lt"/>
              </a:rPr>
              <a:t>zebrafish (outer)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</a:p>
        </p:txBody>
      </p:sp>
      <p:pic>
        <p:nvPicPr>
          <p:cNvPr id="92164" name="Picture 4" descr="gallery-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62000"/>
            <a:ext cx="5562600" cy="5562600"/>
          </a:xfrm>
          <a:prstGeom prst="rect">
            <a:avLst/>
          </a:prstGeom>
          <a:noFill/>
        </p:spPr>
      </p:pic>
      <p:pic>
        <p:nvPicPr>
          <p:cNvPr id="92165" name="Picture 5" descr="gallery-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4050" y="3124200"/>
            <a:ext cx="3314700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</a:p>
        </p:txBody>
      </p:sp>
      <p:pic>
        <p:nvPicPr>
          <p:cNvPr id="93188" name="Picture 4" descr="lg7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143000"/>
            <a:ext cx="4572000" cy="4572000"/>
          </a:xfrm>
          <a:prstGeom prst="rect">
            <a:avLst/>
          </a:prstGeom>
          <a:noFill/>
        </p:spPr>
      </p:pic>
      <p:pic>
        <p:nvPicPr>
          <p:cNvPr id="93190" name="Picture 6" descr="lg7-01"/>
          <p:cNvPicPr>
            <a:picLocks noChangeAspect="1" noChangeArrowheads="1"/>
          </p:cNvPicPr>
          <p:nvPr/>
        </p:nvPicPr>
        <p:blipFill>
          <a:blip r:embed="rId3"/>
          <a:srcRect t="31000" r="62000" b="37334"/>
          <a:stretch>
            <a:fillRect/>
          </a:stretch>
        </p:blipFill>
        <p:spPr bwMode="auto">
          <a:xfrm>
            <a:off x="0" y="1682750"/>
            <a:ext cx="4191000" cy="3492500"/>
          </a:xfrm>
          <a:prstGeom prst="rect">
            <a:avLst/>
          </a:prstGeom>
          <a:noFill/>
        </p:spPr>
      </p:pic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4495800" y="2514600"/>
            <a:ext cx="1752600" cy="1524000"/>
          </a:xfrm>
          <a:prstGeom prst="rect">
            <a:avLst/>
          </a:prstGeom>
          <a:noFill/>
          <a:ln w="2857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</a:p>
        </p:txBody>
      </p:sp>
      <p:pic>
        <p:nvPicPr>
          <p:cNvPr id="112644" name="Picture 4" descr="cd-d-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533400"/>
            <a:ext cx="6096000" cy="6096000"/>
          </a:xfrm>
          <a:prstGeom prst="rect">
            <a:avLst/>
          </a:prstGeom>
          <a:noFill/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7086600" y="6019800"/>
            <a:ext cx="18288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3399FF"/>
                </a:solidFill>
                <a:latin typeface="TheSans 6 SemiBold" pitchFamily="34" charset="0"/>
              </a:rPr>
              <a:t>chlamydia D sequence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4419600" y="838200"/>
            <a:ext cx="2819400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3399FF"/>
                </a:solidFill>
                <a:latin typeface="TheSans 6 SemiBold" pitchFamily="34" charset="0"/>
              </a:rPr>
              <a:t>chlamydia</a:t>
            </a:r>
            <a:r>
              <a:rPr lang="en-US" sz="1200" b="1" dirty="0">
                <a:solidFill>
                  <a:srgbClr val="3399FF"/>
                </a:solidFill>
                <a:latin typeface="TheSans 6 SemiBold" pitchFamily="34" charset="0"/>
              </a:rPr>
              <a:t> D fingerprint map </a:t>
            </a:r>
            <a:r>
              <a:rPr lang="en-US" sz="1200" b="1" dirty="0" err="1">
                <a:solidFill>
                  <a:srgbClr val="3399FF"/>
                </a:solidFill>
                <a:latin typeface="TheSans 6 SemiBold" pitchFamily="34" charset="0"/>
              </a:rPr>
              <a:t>contigs</a:t>
            </a:r>
            <a:endParaRPr lang="en-US" sz="1200" b="1" dirty="0">
              <a:solidFill>
                <a:srgbClr val="3399FF"/>
              </a:solidFill>
              <a:latin typeface="TheSans 6 SemiBold" pitchFamily="34" charset="0"/>
            </a:endParaRPr>
          </a:p>
        </p:txBody>
      </p:sp>
      <p:sp>
        <p:nvSpPr>
          <p:cNvPr id="11264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42900" y="990600"/>
            <a:ext cx="2552700" cy="5135563"/>
          </a:xfrm>
          <a:noFill/>
          <a:ln/>
        </p:spPr>
        <p:txBody>
          <a:bodyPr/>
          <a:lstStyle/>
          <a:p>
            <a:pPr marL="114300" indent="-114300"/>
            <a:r>
              <a:rPr lang="en-US"/>
              <a:t>fingerprint map clones localized on assembly by end sequence</a:t>
            </a:r>
          </a:p>
          <a:p>
            <a:pPr marL="114300" indent="-114300"/>
            <a:endParaRPr lang="en-US"/>
          </a:p>
          <a:p>
            <a:pPr marL="114300" indent="-114300"/>
            <a:r>
              <a:rPr lang="en-US"/>
              <a:t>circle contains two independent entities: fingerprint map and assembly</a:t>
            </a:r>
          </a:p>
          <a:p>
            <a:pPr marL="342900" lvl="1"/>
            <a:r>
              <a:rPr lang="en-US"/>
              <a:t>lines join a clone’s position in the map and in the sequence</a:t>
            </a:r>
          </a:p>
          <a:p>
            <a:pPr marL="342900" lvl="1"/>
            <a:endParaRPr lang="en-US"/>
          </a:p>
          <a:p>
            <a:pPr marL="114300" indent="-114300"/>
            <a:r>
              <a:rPr lang="en-US"/>
              <a:t>lack of cross-overs indicates consistency between map and sequence</a:t>
            </a:r>
          </a:p>
          <a:p>
            <a:pPr marL="342900" lvl="1"/>
            <a:r>
              <a:rPr lang="en-US"/>
              <a:t>map contigs ordered to minimize cross-over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cd-l-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04800"/>
            <a:ext cx="6248400" cy="6248400"/>
          </a:xfrm>
          <a:prstGeom prst="rect">
            <a:avLst/>
          </a:prstGeom>
          <a:noFill/>
        </p:spPr>
      </p:pic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6324600" y="5791200"/>
            <a:ext cx="2024743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rgbClr val="3399FF"/>
                </a:solidFill>
                <a:latin typeface="TheSans 6 SemiBold" pitchFamily="34" charset="0"/>
              </a:rPr>
              <a:t>chlamydia D sequence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228600" y="914400"/>
            <a:ext cx="2362200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3399FF"/>
                </a:solidFill>
                <a:latin typeface="TheSans 6 SemiBold" pitchFamily="34" charset="0"/>
              </a:rPr>
              <a:t>chlamydia</a:t>
            </a:r>
            <a:r>
              <a:rPr lang="en-US" sz="1200" b="1" dirty="0">
                <a:solidFill>
                  <a:srgbClr val="3399FF"/>
                </a:solidFill>
                <a:latin typeface="TheSans 6 SemiBold" pitchFamily="34" charset="0"/>
              </a:rPr>
              <a:t> L fingerprint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Data Relationships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 general sense, data is either scalar or vector, and mappings between data are either scalar, or vector valued</a:t>
            </a:r>
          </a:p>
          <a:p>
            <a:r>
              <a:rPr lang="en-US" dirty="0" smtClean="0"/>
              <a:t>the genome is a 1-dimensional data structure – a genomic position is thus a scalar</a:t>
            </a:r>
          </a:p>
        </p:txBody>
      </p:sp>
      <p:graphicFrame>
        <p:nvGraphicFramePr>
          <p:cNvPr id="23556" name="Group 4"/>
          <p:cNvGraphicFramePr>
            <a:graphicFrameLocks noGrp="1"/>
          </p:cNvGraphicFramePr>
          <p:nvPr/>
        </p:nvGraphicFramePr>
        <p:xfrm>
          <a:off x="0" y="2057400"/>
          <a:ext cx="9144000" cy="3485579"/>
        </p:xfrm>
        <a:graphic>
          <a:graphicData uri="http://schemas.openxmlformats.org/drawingml/2006/table">
            <a:tbl>
              <a:tblPr/>
              <a:tblGrid>
                <a:gridCol w="665163"/>
                <a:gridCol w="747712"/>
                <a:gridCol w="3408363"/>
                <a:gridCol w="4322762"/>
              </a:tblGrid>
              <a:tr h="309563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output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scalar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vector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input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scalar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GC content, coverage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42929"/>
                          </a:solidFill>
                          <a:effectLst/>
                          <a:latin typeface="+mn-lt"/>
                          <a:cs typeface="Arial" charset="0"/>
                        </a:rPr>
                        <a:t>scatter, line, histogram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42929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alignments (duplications,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synteny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end sequence alignments, clone mappings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42929"/>
                          </a:solidFill>
                          <a:effectLst/>
                          <a:latin typeface="+mn-lt"/>
                          <a:cs typeface="Arial" charset="0"/>
                        </a:rPr>
                        <a:t>colour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42929"/>
                          </a:solidFill>
                          <a:effectLst/>
                          <a:latin typeface="+mn-lt"/>
                          <a:cs typeface="Arial" charset="0"/>
                        </a:rPr>
                        <a:t> map, ideograms connected by lines,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42929"/>
                          </a:solidFill>
                          <a:effectLst/>
                          <a:latin typeface="+mn-lt"/>
                          <a:cs typeface="Arial" charset="0"/>
                        </a:rPr>
                        <a:t>tilings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42929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vector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alignment identity (duplications,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synteny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42929"/>
                          </a:solidFill>
                          <a:effectLst/>
                          <a:latin typeface="+mn-lt"/>
                          <a:cs typeface="Arial" charset="0"/>
                        </a:rPr>
                        <a:t>dot plot,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42929"/>
                          </a:solidFill>
                          <a:effectLst/>
                          <a:latin typeface="+mn-lt"/>
                          <a:cs typeface="Arial" charset="0"/>
                        </a:rPr>
                        <a:t>colour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42929"/>
                          </a:solidFill>
                          <a:effectLst/>
                          <a:latin typeface="+mn-lt"/>
                          <a:cs typeface="Arial" charset="0"/>
                        </a:rPr>
                        <a:t> map, surface/solid plot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generalized alignments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42929"/>
                          </a:solidFill>
                          <a:effectLst/>
                          <a:latin typeface="+mn-lt"/>
                          <a:cs typeface="Arial" charset="0"/>
                        </a:rPr>
                        <a:t>hard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584" name="Object 32"/>
          <p:cNvGraphicFramePr>
            <a:graphicFrameLocks noChangeAspect="1"/>
          </p:cNvGraphicFramePr>
          <p:nvPr/>
        </p:nvGraphicFramePr>
        <p:xfrm>
          <a:off x="2590800" y="4056063"/>
          <a:ext cx="1158875" cy="363537"/>
        </p:xfrm>
        <a:graphic>
          <a:graphicData uri="http://schemas.openxmlformats.org/presentationml/2006/ole">
            <p:oleObj spid="_x0000_s23584" name="Equation" r:id="rId4" imgW="647640" imgH="203040" progId="Equation.DSMT4">
              <p:embed/>
            </p:oleObj>
          </a:graphicData>
        </a:graphic>
      </p:graphicFrame>
      <p:graphicFrame>
        <p:nvGraphicFramePr>
          <p:cNvPr id="23585" name="Object 33"/>
          <p:cNvGraphicFramePr>
            <a:graphicFrameLocks noChangeAspect="1"/>
          </p:cNvGraphicFramePr>
          <p:nvPr/>
        </p:nvGraphicFramePr>
        <p:xfrm>
          <a:off x="5499100" y="4038600"/>
          <a:ext cx="3025775" cy="409575"/>
        </p:xfrm>
        <a:graphic>
          <a:graphicData uri="http://schemas.openxmlformats.org/presentationml/2006/ole">
            <p:oleObj spid="_x0000_s23585" name="Equation" r:id="rId5" imgW="1688760" imgH="228600" progId="Equation.DSMT4">
              <p:embed/>
            </p:oleObj>
          </a:graphicData>
        </a:graphic>
      </p:graphicFrame>
      <p:graphicFrame>
        <p:nvGraphicFramePr>
          <p:cNvPr id="23586" name="Object 34"/>
          <p:cNvGraphicFramePr>
            <a:graphicFrameLocks noChangeAspect="1"/>
          </p:cNvGraphicFramePr>
          <p:nvPr/>
        </p:nvGraphicFramePr>
        <p:xfrm>
          <a:off x="4965700" y="5610225"/>
          <a:ext cx="3797300" cy="409575"/>
        </p:xfrm>
        <a:graphic>
          <a:graphicData uri="http://schemas.openxmlformats.org/presentationml/2006/ole">
            <p:oleObj spid="_x0000_s23586" name="Equation" r:id="rId6" imgW="2120760" imgH="228600" progId="Equation.DSMT4">
              <p:embed/>
            </p:oleObj>
          </a:graphicData>
        </a:graphic>
      </p:graphicFrame>
      <p:graphicFrame>
        <p:nvGraphicFramePr>
          <p:cNvPr id="23587" name="Object 35"/>
          <p:cNvGraphicFramePr>
            <a:graphicFrameLocks noChangeAspect="1"/>
          </p:cNvGraphicFramePr>
          <p:nvPr/>
        </p:nvGraphicFramePr>
        <p:xfrm>
          <a:off x="2286000" y="5641975"/>
          <a:ext cx="1981200" cy="377825"/>
        </p:xfrm>
        <a:graphic>
          <a:graphicData uri="http://schemas.openxmlformats.org/presentationml/2006/ole">
            <p:oleObj spid="_x0000_s23587" name="Equation" r:id="rId7" imgW="1066680" imgH="203040" progId="Equation.DSMT4">
              <p:embed/>
            </p:oleObj>
          </a:graphicData>
        </a:graphic>
      </p:graphicFrame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cd-l-4_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28600"/>
            <a:ext cx="6324600" cy="6324600"/>
          </a:xfrm>
          <a:prstGeom prst="rect">
            <a:avLst/>
          </a:prstGeom>
          <a:noFill/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1" name="Picture 5" descr="case5-zo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533400"/>
            <a:ext cx="6019800" cy="6019800"/>
          </a:xfrm>
          <a:prstGeom prst="rect">
            <a:avLst/>
          </a:prstGeom>
          <a:noFill/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Non-Linear Scaling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genome is sparse</a:t>
            </a:r>
          </a:p>
          <a:p>
            <a:pPr lvl="1"/>
            <a:r>
              <a:rPr lang="en-US"/>
              <a:t>large deserts of no features</a:t>
            </a:r>
          </a:p>
          <a:p>
            <a:pPr lvl="1"/>
            <a:r>
              <a:rPr lang="en-US"/>
              <a:t>dense, distant groups of features</a:t>
            </a:r>
          </a:p>
          <a:p>
            <a:pPr lvl="2"/>
            <a:r>
              <a:rPr lang="en-US"/>
              <a:t>of course, depends on what features!</a:t>
            </a:r>
          </a:p>
          <a:p>
            <a:pPr lvl="2"/>
            <a:endParaRPr lang="en-US"/>
          </a:p>
          <a:p>
            <a:r>
              <a:rPr lang="en-US"/>
              <a:t>Circos can locally expand/contract scale to zoom without cropping</a:t>
            </a:r>
          </a:p>
          <a:p>
            <a:pPr lvl="1"/>
            <a:endParaRPr lang="en-US"/>
          </a:p>
        </p:txBody>
      </p:sp>
      <p:pic>
        <p:nvPicPr>
          <p:cNvPr id="117765" name="Picture 5" descr="nl-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971800"/>
            <a:ext cx="6934200" cy="357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Non-Linear Scale</a:t>
            </a:r>
          </a:p>
        </p:txBody>
      </p:sp>
      <p:pic>
        <p:nvPicPr>
          <p:cNvPr id="118789" name="Picture 5" descr="z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733800"/>
            <a:ext cx="2286000" cy="2286000"/>
          </a:xfrm>
          <a:prstGeom prst="rect">
            <a:avLst/>
          </a:prstGeom>
          <a:noFill/>
        </p:spPr>
      </p:pic>
      <p:pic>
        <p:nvPicPr>
          <p:cNvPr id="118790" name="Picture 6" descr="z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33800"/>
            <a:ext cx="2286000" cy="2286000"/>
          </a:xfrm>
          <a:prstGeom prst="rect">
            <a:avLst/>
          </a:prstGeom>
          <a:noFill/>
        </p:spPr>
      </p:pic>
      <p:pic>
        <p:nvPicPr>
          <p:cNvPr id="118791" name="Picture 7" descr="z0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3733800"/>
            <a:ext cx="2286000" cy="2286000"/>
          </a:xfrm>
          <a:prstGeom prst="rect">
            <a:avLst/>
          </a:prstGeom>
          <a:noFill/>
        </p:spPr>
      </p:pic>
      <p:pic>
        <p:nvPicPr>
          <p:cNvPr id="118792" name="Picture 8" descr="z0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33800"/>
            <a:ext cx="2286000" cy="2286000"/>
          </a:xfrm>
          <a:prstGeom prst="rect">
            <a:avLst/>
          </a:prstGeom>
          <a:noFill/>
        </p:spPr>
      </p:pic>
      <p:pic>
        <p:nvPicPr>
          <p:cNvPr id="118793" name="Picture 9" descr="z0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1295400"/>
            <a:ext cx="2209800" cy="2209800"/>
          </a:xfrm>
          <a:prstGeom prst="rect">
            <a:avLst/>
          </a:prstGeom>
          <a:noFill/>
        </p:spPr>
      </p:pic>
      <p:pic>
        <p:nvPicPr>
          <p:cNvPr id="118794" name="Picture 10" descr="z0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22800" y="1295400"/>
            <a:ext cx="2209800" cy="2209800"/>
          </a:xfrm>
          <a:prstGeom prst="rect">
            <a:avLst/>
          </a:prstGeom>
          <a:noFill/>
        </p:spPr>
      </p:pic>
      <p:pic>
        <p:nvPicPr>
          <p:cNvPr id="118795" name="Picture 11" descr="z00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11400" y="1295400"/>
            <a:ext cx="2209800" cy="2209800"/>
          </a:xfrm>
          <a:prstGeom prst="rect">
            <a:avLst/>
          </a:prstGeom>
          <a:noFill/>
        </p:spPr>
      </p:pic>
      <p:pic>
        <p:nvPicPr>
          <p:cNvPr id="118796" name="Picture 12" descr="z00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295400"/>
            <a:ext cx="2209800" cy="220980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>
            <a:endCxn id="118796" idx="2"/>
          </p:cNvCxnSpPr>
          <p:nvPr/>
        </p:nvCxnSpPr>
        <p:spPr>
          <a:xfrm>
            <a:off x="609600" y="3352800"/>
            <a:ext cx="495300" cy="152400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1295400" y="3276600"/>
            <a:ext cx="457200" cy="228600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95600" y="3352800"/>
            <a:ext cx="495300" cy="152400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3581400" y="3276600"/>
            <a:ext cx="457200" cy="228600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257800" y="3352800"/>
            <a:ext cx="419100" cy="152400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5867400" y="3352800"/>
            <a:ext cx="304800" cy="152400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670800" y="3378200"/>
            <a:ext cx="304800" cy="76200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8077200" y="3403600"/>
            <a:ext cx="228600" cy="76200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87400" y="5892800"/>
            <a:ext cx="228600" cy="76200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1041400" y="5905500"/>
            <a:ext cx="228600" cy="76200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041978" y="5855494"/>
            <a:ext cx="177800" cy="88900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3331834" y="5874918"/>
            <a:ext cx="1588" cy="152400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357110" y="5884626"/>
            <a:ext cx="138250" cy="69125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5577490" y="5875566"/>
            <a:ext cx="1588" cy="152400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689476" y="5930152"/>
            <a:ext cx="69476" cy="2779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 flipV="1">
            <a:off x="7765676" y="5930152"/>
            <a:ext cx="76200" cy="1588"/>
          </a:xfrm>
          <a:prstGeom prst="straightConnector1">
            <a:avLst/>
          </a:prstGeom>
          <a:ln>
            <a:solidFill>
              <a:srgbClr val="F4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57200" y="99060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42929"/>
                </a:solidFill>
                <a:latin typeface="TheSans 6 SemiBold" pitchFamily="34" charset="0"/>
              </a:rPr>
              <a:t>local scale contraction</a:t>
            </a:r>
            <a:endParaRPr lang="en-US" sz="1000" dirty="0">
              <a:solidFill>
                <a:srgbClr val="F42929"/>
              </a:solidFill>
              <a:latin typeface="TheSans 6 SemiBold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838325" y="1112837"/>
            <a:ext cx="1600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0" y="0"/>
            <a:ext cx="9144000" cy="662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3668" name="Picture 4" descr="circos-plottyp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381000"/>
            <a:ext cx="5572125" cy="2838450"/>
          </a:xfrm>
          <a:prstGeom prst="rect">
            <a:avLst/>
          </a:prstGeom>
          <a:noFill/>
        </p:spPr>
      </p:pic>
      <p:pic>
        <p:nvPicPr>
          <p:cNvPr id="113669" name="Picture 5" descr="circos-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4038600"/>
            <a:ext cx="2057400" cy="199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Scalar to Scalar Mappings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scalar valued mappings are very common and easily handled</a:t>
            </a:r>
          </a:p>
          <a:p>
            <a:pPr lvl="1"/>
            <a:r>
              <a:rPr lang="en-US" dirty="0"/>
              <a:t>input genomic position is a scalar input</a:t>
            </a:r>
          </a:p>
          <a:p>
            <a:pPr lvl="1"/>
            <a:r>
              <a:rPr lang="en-US" dirty="0"/>
              <a:t>when the output is real-valued (GC </a:t>
            </a:r>
            <a:r>
              <a:rPr lang="en-US" dirty="0" smtClean="0"/>
              <a:t>content, degree of </a:t>
            </a:r>
            <a:r>
              <a:rPr lang="en-US" dirty="0"/>
              <a:t>conservation, etc) use a histogram, line plot, scatter plot</a:t>
            </a:r>
          </a:p>
          <a:p>
            <a:pPr lvl="2"/>
            <a:r>
              <a:rPr lang="en-US" dirty="0"/>
              <a:t>genome position on x-axis</a:t>
            </a:r>
          </a:p>
          <a:p>
            <a:pPr lvl="2"/>
            <a:r>
              <a:rPr lang="en-US" dirty="0"/>
              <a:t>function value on </a:t>
            </a:r>
            <a:r>
              <a:rPr lang="en-US" dirty="0" smtClean="0"/>
              <a:t>y-axis</a:t>
            </a:r>
          </a:p>
          <a:p>
            <a:pPr lvl="1"/>
            <a:r>
              <a:rPr lang="en-US" dirty="0" smtClean="0"/>
              <a:t>this works very well when the dynamic range of the range is much smaller than the domain</a:t>
            </a:r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3352800" y="3108325"/>
          <a:ext cx="1752600" cy="549275"/>
        </p:xfrm>
        <a:graphic>
          <a:graphicData uri="http://schemas.openxmlformats.org/presentationml/2006/ole">
            <p:oleObj spid="_x0000_s21508" name="Equation" r:id="rId4" imgW="647640" imgH="203040" progId="Equation.DSMT4">
              <p:embed/>
            </p:oleObj>
          </a:graphicData>
        </a:graphic>
      </p:graphicFrame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4000500"/>
            <a:ext cx="76200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781800" y="6276201"/>
            <a:ext cx="2149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TheSans 6 SemiBold" pitchFamily="34" charset="0"/>
              </a:rPr>
              <a:t>UCSC Genome Browser (hg17)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Scalar to Scalar Mappings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990600"/>
            <a:ext cx="8572500" cy="5135563"/>
          </a:xfrm>
        </p:spPr>
        <p:txBody>
          <a:bodyPr/>
          <a:lstStyle/>
          <a:p>
            <a:r>
              <a:rPr lang="en-US" dirty="0"/>
              <a:t>trouble arises when the output scalar is also a genome position</a:t>
            </a:r>
          </a:p>
          <a:p>
            <a:pPr lvl="1"/>
            <a:r>
              <a:rPr lang="en-US" dirty="0"/>
              <a:t>range may be the same genome, or a different </a:t>
            </a:r>
            <a:r>
              <a:rPr lang="en-US" dirty="0" smtClean="0"/>
              <a:t>genome</a:t>
            </a:r>
          </a:p>
          <a:p>
            <a:pPr lvl="1"/>
            <a:r>
              <a:rPr lang="en-US" dirty="0" smtClean="0"/>
              <a:t>in this case, the dynamic range of the domain is comparable to the range (3Gb-to-3Gb)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6934200" y="3429000"/>
          <a:ext cx="1752600" cy="519113"/>
        </p:xfrm>
        <a:graphic>
          <a:graphicData uri="http://schemas.openxmlformats.org/presentationml/2006/ole">
            <p:oleObj spid="_x0000_s22533" name="Equation" r:id="rId4" imgW="685800" imgH="203040" progId="Equation.DSMT4">
              <p:embed/>
            </p:oleObj>
          </a:graphicData>
        </a:graphic>
      </p:graphicFrame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239000" y="3886200"/>
            <a:ext cx="735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42929"/>
                </a:solidFill>
                <a:latin typeface="Garamond 3 SC" pitchFamily="18" charset="0"/>
              </a:rPr>
              <a:t>genome</a:t>
            </a:r>
          </a:p>
          <a:p>
            <a:r>
              <a:rPr lang="en-US" sz="1200">
                <a:solidFill>
                  <a:srgbClr val="F42929"/>
                </a:solidFill>
                <a:latin typeface="Garamond 3 SC" pitchFamily="18" charset="0"/>
              </a:rPr>
              <a:t>position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8077200" y="3886200"/>
            <a:ext cx="735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42929"/>
                </a:solidFill>
                <a:latin typeface="Garamond 3 SC" pitchFamily="18" charset="0"/>
              </a:rPr>
              <a:t>genome</a:t>
            </a:r>
          </a:p>
          <a:p>
            <a:r>
              <a:rPr lang="en-US" sz="1200">
                <a:solidFill>
                  <a:srgbClr val="F42929"/>
                </a:solidFill>
                <a:latin typeface="Garamond 3 SC" pitchFamily="18" charset="0"/>
              </a:rPr>
              <a:t>position</a:t>
            </a:r>
          </a:p>
        </p:txBody>
      </p:sp>
      <p:pic>
        <p:nvPicPr>
          <p:cNvPr id="22537" name="Picture 9" descr="segdup"/>
          <p:cNvPicPr>
            <a:picLocks noChangeAspect="1" noChangeArrowheads="1"/>
          </p:cNvPicPr>
          <p:nvPr/>
        </p:nvPicPr>
        <p:blipFill>
          <a:blip r:embed="rId5"/>
          <a:srcRect t="21111" b="8888"/>
          <a:stretch>
            <a:fillRect/>
          </a:stretch>
        </p:blipFill>
        <p:spPr bwMode="auto">
          <a:xfrm>
            <a:off x="381000" y="2057400"/>
            <a:ext cx="6096000" cy="438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Scalar to Scalar Mappings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990600"/>
            <a:ext cx="8496300" cy="5135563"/>
          </a:xfrm>
        </p:spPr>
        <p:txBody>
          <a:bodyPr/>
          <a:lstStyle/>
          <a:p>
            <a:r>
              <a:rPr lang="en-US" dirty="0"/>
              <a:t>if the domain in </a:t>
            </a:r>
            <a:r>
              <a:rPr lang="en-US" b="1" dirty="0"/>
              <a:t>g</a:t>
            </a:r>
            <a:r>
              <a:rPr lang="en-US" dirty="0"/>
              <a:t> and range in </a:t>
            </a:r>
            <a:r>
              <a:rPr lang="en-US" b="1" dirty="0"/>
              <a:t>g’</a:t>
            </a:r>
            <a:r>
              <a:rPr lang="en-US" dirty="0"/>
              <a:t> is small, a </a:t>
            </a:r>
            <a:r>
              <a:rPr lang="en-US" dirty="0" smtClean="0"/>
              <a:t>square dotter-like </a:t>
            </a:r>
            <a:r>
              <a:rPr lang="en-US" dirty="0"/>
              <a:t>plot can be </a:t>
            </a:r>
            <a:r>
              <a:rPr lang="en-US" dirty="0" smtClean="0"/>
              <a:t>used</a:t>
            </a:r>
            <a:endParaRPr lang="en-US" dirty="0"/>
          </a:p>
        </p:txBody>
      </p:sp>
      <p:pic>
        <p:nvPicPr>
          <p:cNvPr id="47109" name="Picture 5" descr="ara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9225" y="1676400"/>
            <a:ext cx="3940175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Genome-to-Genome Mappings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990600"/>
            <a:ext cx="8191500" cy="5135563"/>
          </a:xfrm>
        </p:spPr>
        <p:txBody>
          <a:bodyPr/>
          <a:lstStyle/>
          <a:p>
            <a:r>
              <a:rPr lang="en-US" dirty="0"/>
              <a:t>dotter-type plots in which </a:t>
            </a:r>
            <a:r>
              <a:rPr lang="en-US" b="1" dirty="0"/>
              <a:t>g</a:t>
            </a:r>
            <a:r>
              <a:rPr lang="en-US" dirty="0"/>
              <a:t> and </a:t>
            </a:r>
            <a:r>
              <a:rPr lang="en-US" b="1" dirty="0"/>
              <a:t>g’</a:t>
            </a:r>
            <a:r>
              <a:rPr lang="en-US" dirty="0"/>
              <a:t> are the entire genome, or span large distances, are hard to </a:t>
            </a:r>
            <a:r>
              <a:rPr lang="en-US" dirty="0" smtClean="0"/>
              <a:t>interpret</a:t>
            </a:r>
          </a:p>
          <a:p>
            <a:pPr lvl="1"/>
            <a:r>
              <a:rPr lang="en-US" dirty="0" smtClean="0"/>
              <a:t>enormous dynamic range in data</a:t>
            </a:r>
            <a:endParaRPr lang="en-US" dirty="0"/>
          </a:p>
          <a:p>
            <a:pPr lvl="1"/>
            <a:r>
              <a:rPr lang="en-US" dirty="0" smtClean="0"/>
              <a:t>routing lines becomes difficult</a:t>
            </a:r>
            <a:endParaRPr lang="en-US" dirty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/>
          <a:srcRect l="20068" b="21819"/>
          <a:stretch>
            <a:fillRect/>
          </a:stretch>
        </p:blipFill>
        <p:spPr bwMode="auto">
          <a:xfrm>
            <a:off x="2362200" y="2590800"/>
            <a:ext cx="3723484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6547104" y="5943600"/>
            <a:ext cx="2403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latin typeface="TheSans 6 SemiBold" pitchFamily="34" charset="0"/>
              </a:rPr>
              <a:t>Genome Res. 2003 Jan;13(1):37-45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e Sans">
      <a:majorFont>
        <a:latin typeface="TheSans 7 Bold"/>
        <a:ea typeface=""/>
        <a:cs typeface="Arial"/>
      </a:majorFont>
      <a:minorFont>
        <a:latin typeface="TheSans 5 Regular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2322</Words>
  <Application>Microsoft PowerPoint</Application>
  <PresentationFormat>On-screen Show (4:3)</PresentationFormat>
  <Paragraphs>619</Paragraphs>
  <Slides>54</Slides>
  <Notes>52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Garamond 3 SC</vt:lpstr>
      <vt:lpstr>Myriad Roman</vt:lpstr>
      <vt:lpstr>Frutiger 87ExtraBlackCn</vt:lpstr>
      <vt:lpstr>Garamond 3</vt:lpstr>
      <vt:lpstr>Symbol</vt:lpstr>
      <vt:lpstr>Courier New</vt:lpstr>
      <vt:lpstr>Default Design</vt:lpstr>
      <vt:lpstr>Adobe Photoshop Image</vt:lpstr>
      <vt:lpstr>MathType 5.0 Equation</vt:lpstr>
      <vt:lpstr>Slide 1</vt:lpstr>
      <vt:lpstr>What is Circos?</vt:lpstr>
      <vt:lpstr>Focus on Genomic Data</vt:lpstr>
      <vt:lpstr>Why Reinvent the Wheel – Another Browser?</vt:lpstr>
      <vt:lpstr>Types of Data Relationships</vt:lpstr>
      <vt:lpstr>Scalar to Scalar Mappings</vt:lpstr>
      <vt:lpstr>Scalar to Scalar Mappings </vt:lpstr>
      <vt:lpstr>Scalar to Scalar Mappings </vt:lpstr>
      <vt:lpstr>Genome-to-Genome Mappings</vt:lpstr>
      <vt:lpstr>Genome-to-Genome Mappings</vt:lpstr>
      <vt:lpstr>Genome-to-Genome Mappings</vt:lpstr>
      <vt:lpstr>Genome-to-Genome Mappings</vt:lpstr>
      <vt:lpstr>Genome-to-Genome Mappings</vt:lpstr>
      <vt:lpstr>Genome-to-Genome Mappings</vt:lpstr>
      <vt:lpstr>Genome-to-Genome Mappings</vt:lpstr>
      <vt:lpstr>Genome-to-Genome Mappings</vt:lpstr>
      <vt:lpstr>Genome-to-Genome Mappings</vt:lpstr>
      <vt:lpstr>Assembly Visualization</vt:lpstr>
      <vt:lpstr>Assembly Visualization</vt:lpstr>
      <vt:lpstr>What Do We Do?</vt:lpstr>
      <vt:lpstr>Reducing Information Content</vt:lpstr>
      <vt:lpstr>Reducing Information Content</vt:lpstr>
      <vt:lpstr>Alter Information Layout</vt:lpstr>
      <vt:lpstr>Alter Information Layout</vt:lpstr>
      <vt:lpstr>Alter Information Layout</vt:lpstr>
      <vt:lpstr>Benefits of circular composition</vt:lpstr>
      <vt:lpstr>Winner: Circle</vt:lpstr>
      <vt:lpstr>Circos</vt:lpstr>
      <vt:lpstr>Circular Axis</vt:lpstr>
      <vt:lpstr>Configuration File</vt:lpstr>
      <vt:lpstr>Highlights</vt:lpstr>
      <vt:lpstr>Genome-to-Genome Mappings</vt:lpstr>
      <vt:lpstr>Formatting Rules</vt:lpstr>
      <vt:lpstr>Formatting Rules</vt:lpstr>
      <vt:lpstr>Formatting Rules</vt:lpstr>
      <vt:lpstr>Formatting Rules</vt:lpstr>
      <vt:lpstr>2D Plots</vt:lpstr>
      <vt:lpstr>2D Plots</vt:lpstr>
      <vt:lpstr>2D Plots</vt:lpstr>
      <vt:lpstr>2D Plots</vt:lpstr>
      <vt:lpstr>2D Plots</vt:lpstr>
      <vt:lpstr>2D Plots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Non-Linear Scaling</vt:lpstr>
      <vt:lpstr>Non-Linear Scale</vt:lpstr>
      <vt:lpstr>Slide 54</vt:lpstr>
    </vt:vector>
  </TitlesOfParts>
  <Company>Genome Sciences Centre, BCCA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martink</dc:creator>
  <cp:lastModifiedBy>martink</cp:lastModifiedBy>
  <cp:revision>16</cp:revision>
  <dcterms:created xsi:type="dcterms:W3CDTF">2005-05-19T15:58:46Z</dcterms:created>
  <dcterms:modified xsi:type="dcterms:W3CDTF">2007-01-22T06:26:18Z</dcterms:modified>
</cp:coreProperties>
</file>